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0" r:id="rId1"/>
  </p:sldMasterIdLst>
  <p:notesMasterIdLst>
    <p:notesMasterId r:id="rId69"/>
  </p:notesMasterIdLst>
  <p:sldIdLst>
    <p:sldId id="256" r:id="rId2"/>
    <p:sldId id="277" r:id="rId3"/>
    <p:sldId id="276" r:id="rId4"/>
    <p:sldId id="278" r:id="rId5"/>
    <p:sldId id="279" r:id="rId6"/>
    <p:sldId id="280" r:id="rId7"/>
    <p:sldId id="266" r:id="rId8"/>
    <p:sldId id="267" r:id="rId9"/>
    <p:sldId id="268" r:id="rId10"/>
    <p:sldId id="269" r:id="rId11"/>
    <p:sldId id="270" r:id="rId12"/>
    <p:sldId id="271" r:id="rId13"/>
    <p:sldId id="272" r:id="rId14"/>
    <p:sldId id="273" r:id="rId15"/>
    <p:sldId id="304" r:id="rId16"/>
    <p:sldId id="281" r:id="rId17"/>
    <p:sldId id="257" r:id="rId18"/>
    <p:sldId id="303" r:id="rId19"/>
    <p:sldId id="260" r:id="rId20"/>
    <p:sldId id="282" r:id="rId21"/>
    <p:sldId id="286" r:id="rId22"/>
    <p:sldId id="284" r:id="rId23"/>
    <p:sldId id="305" r:id="rId24"/>
    <p:sldId id="283" r:id="rId25"/>
    <p:sldId id="308" r:id="rId26"/>
    <p:sldId id="306" r:id="rId27"/>
    <p:sldId id="307" r:id="rId28"/>
    <p:sldId id="258" r:id="rId29"/>
    <p:sldId id="309" r:id="rId30"/>
    <p:sldId id="285" r:id="rId31"/>
    <p:sldId id="274" r:id="rId32"/>
    <p:sldId id="298" r:id="rId33"/>
    <p:sldId id="299" r:id="rId34"/>
    <p:sldId id="287" r:id="rId35"/>
    <p:sldId id="288" r:id="rId36"/>
    <p:sldId id="289" r:id="rId37"/>
    <p:sldId id="290" r:id="rId38"/>
    <p:sldId id="291" r:id="rId39"/>
    <p:sldId id="292" r:id="rId40"/>
    <p:sldId id="293" r:id="rId41"/>
    <p:sldId id="294" r:id="rId42"/>
    <p:sldId id="295" r:id="rId43"/>
    <p:sldId id="296" r:id="rId44"/>
    <p:sldId id="301" r:id="rId45"/>
    <p:sldId id="297" r:id="rId46"/>
    <p:sldId id="310" r:id="rId47"/>
    <p:sldId id="311" r:id="rId48"/>
    <p:sldId id="312" r:id="rId49"/>
    <p:sldId id="262" r:id="rId50"/>
    <p:sldId id="313" r:id="rId51"/>
    <p:sldId id="314" r:id="rId52"/>
    <p:sldId id="315" r:id="rId53"/>
    <p:sldId id="316" r:id="rId54"/>
    <p:sldId id="321" r:id="rId55"/>
    <p:sldId id="320" r:id="rId56"/>
    <p:sldId id="318" r:id="rId57"/>
    <p:sldId id="330" r:id="rId58"/>
    <p:sldId id="300" r:id="rId59"/>
    <p:sldId id="319" r:id="rId60"/>
    <p:sldId id="324" r:id="rId61"/>
    <p:sldId id="325" r:id="rId62"/>
    <p:sldId id="326" r:id="rId63"/>
    <p:sldId id="327" r:id="rId64"/>
    <p:sldId id="328" r:id="rId65"/>
    <p:sldId id="322" r:id="rId66"/>
    <p:sldId id="323" r:id="rId67"/>
    <p:sldId id="302" r:id="rId6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979" autoAdjust="0"/>
    <p:restoredTop sz="75545" autoAdjust="0"/>
  </p:normalViewPr>
  <p:slideViewPr>
    <p:cSldViewPr snapToGrid="0">
      <p:cViewPr varScale="1">
        <p:scale>
          <a:sx n="83" d="100"/>
          <a:sy n="83" d="100"/>
        </p:scale>
        <p:origin x="1560" y="96"/>
      </p:cViewPr>
      <p:guideLst/>
    </p:cSldViewPr>
  </p:slideViewPr>
  <p:notesTextViewPr>
    <p:cViewPr>
      <p:scale>
        <a:sx n="3" d="2"/>
        <a:sy n="3" d="2"/>
      </p:scale>
      <p:origin x="0" y="0"/>
    </p:cViewPr>
  </p:notesTextViewPr>
  <p:sorterViewPr>
    <p:cViewPr>
      <p:scale>
        <a:sx n="100" d="100"/>
        <a:sy n="100" d="100"/>
      </p:scale>
      <p:origin x="0" y="0"/>
    </p:cViewPr>
  </p:sorterViewPr>
  <p:notesViewPr>
    <p:cSldViewPr snapToGrid="0">
      <p:cViewPr varScale="1">
        <p:scale>
          <a:sx n="81" d="100"/>
          <a:sy n="81" d="100"/>
        </p:scale>
        <p:origin x="3894" y="10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s>
</file>

<file path=ppt/diagrams/colors1.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11A4ADF-EFD5-2247-9AE1-FAFCDF070B38}" type="doc">
      <dgm:prSet loTypeId="urn:microsoft.com/office/officeart/2005/8/layout/hList3" loCatId="relationship" qsTypeId="urn:microsoft.com/office/officeart/2005/8/quickstyle/3d2" qsCatId="3D" csTypeId="urn:microsoft.com/office/officeart/2005/8/colors/accent1_5" csCatId="accent1" phldr="1"/>
      <dgm:spPr/>
      <dgm:t>
        <a:bodyPr/>
        <a:lstStyle/>
        <a:p>
          <a:endParaRPr lang="it-IT"/>
        </a:p>
      </dgm:t>
    </dgm:pt>
    <dgm:pt modelId="{C83D9636-ADF7-1046-BA3D-D703F6E22A2A}">
      <dgm:prSet/>
      <dgm:spPr>
        <a:solidFill>
          <a:schemeClr val="tx2"/>
        </a:solidFill>
      </dgm:spPr>
      <dgm:t>
        <a:bodyPr/>
        <a:lstStyle/>
        <a:p>
          <a:r>
            <a:rPr lang="it-IT" baseline="0" dirty="0"/>
            <a:t>TURISMO CHIRUGICO </a:t>
          </a:r>
        </a:p>
        <a:p>
          <a:r>
            <a:rPr lang="it-IT" baseline="0" dirty="0"/>
            <a:t>scelta di sottoporsi a procedure medico-chirurgiche presso strutture sanitarie estere</a:t>
          </a:r>
          <a:endParaRPr lang="it-IT" dirty="0"/>
        </a:p>
      </dgm:t>
    </dgm:pt>
    <dgm:pt modelId="{BB52B281-DB2A-B248-AC6C-B0D6DBF0184D}" type="parTrans" cxnId="{BAD10FA0-B65C-7447-8584-87E05AD42939}">
      <dgm:prSet/>
      <dgm:spPr/>
      <dgm:t>
        <a:bodyPr/>
        <a:lstStyle/>
        <a:p>
          <a:endParaRPr lang="it-IT"/>
        </a:p>
      </dgm:t>
    </dgm:pt>
    <dgm:pt modelId="{AFF603FE-1250-3248-8D3B-3D9528B01E8E}" type="sibTrans" cxnId="{BAD10FA0-B65C-7447-8584-87E05AD42939}">
      <dgm:prSet/>
      <dgm:spPr/>
      <dgm:t>
        <a:bodyPr/>
        <a:lstStyle/>
        <a:p>
          <a:endParaRPr lang="it-IT"/>
        </a:p>
      </dgm:t>
    </dgm:pt>
    <dgm:pt modelId="{58AE785D-7461-F146-BBF5-0AF7A96BB4F2}">
      <dgm:prSet/>
      <dgm:spPr>
        <a:gradFill rotWithShape="0">
          <a:gsLst>
            <a:gs pos="0">
              <a:srgbClr val="FF9300"/>
            </a:gs>
            <a:gs pos="50000">
              <a:srgbClr val="FF9300"/>
            </a:gs>
            <a:gs pos="100000">
              <a:srgbClr val="FF9300"/>
            </a:gs>
          </a:gsLst>
        </a:gradFill>
      </dgm:spPr>
      <dgm:t>
        <a:bodyPr/>
        <a:lstStyle/>
        <a:p>
          <a:pPr>
            <a:lnSpc>
              <a:spcPct val="100000"/>
            </a:lnSpc>
          </a:pPr>
          <a:r>
            <a:rPr lang="it-IT" baseline="0" dirty="0"/>
            <a:t>TREND</a:t>
          </a:r>
        </a:p>
        <a:p>
          <a:pPr>
            <a:lnSpc>
              <a:spcPct val="100000"/>
            </a:lnSpc>
          </a:pPr>
          <a:r>
            <a:rPr lang="it-IT" baseline="0" dirty="0"/>
            <a:t>- Crescita esponenziale negli ultimi 10 anni.</a:t>
          </a:r>
        </a:p>
        <a:p>
          <a:pPr>
            <a:lnSpc>
              <a:spcPct val="100000"/>
            </a:lnSpc>
          </a:pPr>
          <a:r>
            <a:rPr lang="it-IT" baseline="0" dirty="0"/>
            <a:t>- In </a:t>
          </a:r>
          <a:r>
            <a:rPr lang="it-IT" baseline="0" dirty="0" err="1"/>
            <a:t>italia</a:t>
          </a:r>
          <a:r>
            <a:rPr lang="it-IT" baseline="0" dirty="0"/>
            <a:t> ulteriore impennata nell’ultimo anno.</a:t>
          </a:r>
        </a:p>
      </dgm:t>
    </dgm:pt>
    <dgm:pt modelId="{B22510AA-F813-2042-84EC-18DF335A2AAE}" type="parTrans" cxnId="{BAA92630-5274-3A4B-9716-4E7FC7320C78}">
      <dgm:prSet/>
      <dgm:spPr/>
      <dgm:t>
        <a:bodyPr/>
        <a:lstStyle/>
        <a:p>
          <a:endParaRPr lang="it-IT"/>
        </a:p>
      </dgm:t>
    </dgm:pt>
    <dgm:pt modelId="{B8520E0D-64E4-204E-A175-18FAF7EBE4B4}" type="sibTrans" cxnId="{BAA92630-5274-3A4B-9716-4E7FC7320C78}">
      <dgm:prSet/>
      <dgm:spPr/>
      <dgm:t>
        <a:bodyPr/>
        <a:lstStyle/>
        <a:p>
          <a:endParaRPr lang="it-IT"/>
        </a:p>
      </dgm:t>
    </dgm:pt>
    <dgm:pt modelId="{B86A4D98-EE22-4742-88A2-4767061EA9DD}">
      <dgm:prSet/>
      <dgm:spPr/>
      <dgm:t>
        <a:bodyPr/>
        <a:lstStyle/>
        <a:p>
          <a:pPr>
            <a:lnSpc>
              <a:spcPct val="100000"/>
            </a:lnSpc>
          </a:pPr>
          <a:r>
            <a:rPr lang="it-IT" baseline="0" dirty="0"/>
            <a:t>AMBITO DI INTERESSE</a:t>
          </a:r>
        </a:p>
        <a:p>
          <a:pPr>
            <a:lnSpc>
              <a:spcPct val="100000"/>
            </a:lnSpc>
          </a:pPr>
          <a:r>
            <a:rPr lang="it-IT" baseline="0" dirty="0"/>
            <a:t>Le procedure di chirurgia plastica a fini estetici risultano le più richieste</a:t>
          </a:r>
          <a:endParaRPr lang="it-IT" dirty="0"/>
        </a:p>
      </dgm:t>
    </dgm:pt>
    <dgm:pt modelId="{8649D1A2-9362-814F-AE5B-83367AAC897A}" type="parTrans" cxnId="{B65B5CFB-10E5-8740-A5C0-1B8F006FB7F7}">
      <dgm:prSet/>
      <dgm:spPr/>
      <dgm:t>
        <a:bodyPr/>
        <a:lstStyle/>
        <a:p>
          <a:endParaRPr lang="it-IT"/>
        </a:p>
      </dgm:t>
    </dgm:pt>
    <dgm:pt modelId="{19678F40-04A7-BE4B-9CA0-71483994598E}" type="sibTrans" cxnId="{B65B5CFB-10E5-8740-A5C0-1B8F006FB7F7}">
      <dgm:prSet/>
      <dgm:spPr/>
      <dgm:t>
        <a:bodyPr/>
        <a:lstStyle/>
        <a:p>
          <a:endParaRPr lang="it-IT"/>
        </a:p>
      </dgm:t>
    </dgm:pt>
    <dgm:pt modelId="{D7C08FB1-012F-174C-A46E-9460F3853D38}">
      <dgm:prSet/>
      <dgm:spPr>
        <a:gradFill rotWithShape="0">
          <a:gsLst>
            <a:gs pos="0">
              <a:srgbClr val="004E9A"/>
            </a:gs>
            <a:gs pos="50000">
              <a:srgbClr val="004E9A"/>
            </a:gs>
            <a:gs pos="100000">
              <a:srgbClr val="004E9A"/>
            </a:gs>
          </a:gsLst>
        </a:gradFill>
      </dgm:spPr>
      <dgm:t>
        <a:bodyPr/>
        <a:lstStyle/>
        <a:p>
          <a:pPr>
            <a:lnSpc>
              <a:spcPct val="100000"/>
            </a:lnSpc>
          </a:pPr>
          <a:r>
            <a:rPr lang="it-IT" baseline="0" dirty="0"/>
            <a:t>DRIVEN FORCE PRINCIPALI: </a:t>
          </a:r>
        </a:p>
        <a:p>
          <a:pPr>
            <a:lnSpc>
              <a:spcPct val="100000"/>
            </a:lnSpc>
          </a:pPr>
          <a:r>
            <a:rPr lang="it-IT" baseline="0" dirty="0"/>
            <a:t>- vantaggio in termini economici</a:t>
          </a:r>
        </a:p>
        <a:p>
          <a:pPr>
            <a:lnSpc>
              <a:spcPct val="100000"/>
            </a:lnSpc>
          </a:pPr>
          <a:r>
            <a:rPr lang="it-IT" baseline="0" dirty="0"/>
            <a:t>- accesso facilitato ai trattamenti</a:t>
          </a:r>
          <a:endParaRPr lang="it-IT" dirty="0"/>
        </a:p>
      </dgm:t>
    </dgm:pt>
    <dgm:pt modelId="{2D38D55C-7721-A241-9872-1E739740903B}" type="parTrans" cxnId="{B547551A-DCBC-E84D-A510-2E347139124B}">
      <dgm:prSet/>
      <dgm:spPr/>
      <dgm:t>
        <a:bodyPr/>
        <a:lstStyle/>
        <a:p>
          <a:endParaRPr lang="it-IT"/>
        </a:p>
      </dgm:t>
    </dgm:pt>
    <dgm:pt modelId="{30F866EC-1296-3642-9A4F-63BA0C66CDE1}" type="sibTrans" cxnId="{B547551A-DCBC-E84D-A510-2E347139124B}">
      <dgm:prSet/>
      <dgm:spPr/>
      <dgm:t>
        <a:bodyPr/>
        <a:lstStyle/>
        <a:p>
          <a:endParaRPr lang="it-IT"/>
        </a:p>
      </dgm:t>
    </dgm:pt>
    <dgm:pt modelId="{872D18F6-0861-FA49-95F9-3B9814735957}" type="pres">
      <dgm:prSet presAssocID="{E11A4ADF-EFD5-2247-9AE1-FAFCDF070B38}" presName="composite" presStyleCnt="0">
        <dgm:presLayoutVars>
          <dgm:chMax val="1"/>
          <dgm:dir/>
          <dgm:resizeHandles val="exact"/>
        </dgm:presLayoutVars>
      </dgm:prSet>
      <dgm:spPr/>
    </dgm:pt>
    <dgm:pt modelId="{9594393F-3C6B-8D45-8054-3EE868069F29}" type="pres">
      <dgm:prSet presAssocID="{C83D9636-ADF7-1046-BA3D-D703F6E22A2A}" presName="roof" presStyleLbl="dkBgShp" presStyleIdx="0" presStyleCnt="2" custScaleY="94575" custLinFactNeighborY="2335"/>
      <dgm:spPr/>
    </dgm:pt>
    <dgm:pt modelId="{8AC52E78-F14F-6043-A2F9-A9750EB573CF}" type="pres">
      <dgm:prSet presAssocID="{C83D9636-ADF7-1046-BA3D-D703F6E22A2A}" presName="pillars" presStyleCnt="0"/>
      <dgm:spPr/>
    </dgm:pt>
    <dgm:pt modelId="{E39113C6-19FF-1647-821B-1AE9DBD4775C}" type="pres">
      <dgm:prSet presAssocID="{C83D9636-ADF7-1046-BA3D-D703F6E22A2A}" presName="pillar1" presStyleLbl="node1" presStyleIdx="0" presStyleCnt="3">
        <dgm:presLayoutVars>
          <dgm:bulletEnabled val="1"/>
        </dgm:presLayoutVars>
      </dgm:prSet>
      <dgm:spPr/>
    </dgm:pt>
    <dgm:pt modelId="{C6BF4DFD-EAE0-DF4A-9C33-90045451656A}" type="pres">
      <dgm:prSet presAssocID="{B86A4D98-EE22-4742-88A2-4767061EA9DD}" presName="pillarX" presStyleLbl="node1" presStyleIdx="1" presStyleCnt="3">
        <dgm:presLayoutVars>
          <dgm:bulletEnabled val="1"/>
        </dgm:presLayoutVars>
      </dgm:prSet>
      <dgm:spPr/>
    </dgm:pt>
    <dgm:pt modelId="{8BE53164-151B-AF40-A773-53B63D4ADBEB}" type="pres">
      <dgm:prSet presAssocID="{D7C08FB1-012F-174C-A46E-9460F3853D38}" presName="pillarX" presStyleLbl="node1" presStyleIdx="2" presStyleCnt="3" custLinFactNeighborY="314">
        <dgm:presLayoutVars>
          <dgm:bulletEnabled val="1"/>
        </dgm:presLayoutVars>
      </dgm:prSet>
      <dgm:spPr/>
    </dgm:pt>
    <dgm:pt modelId="{6E142A64-FB05-5340-8A3D-D23E26748A16}" type="pres">
      <dgm:prSet presAssocID="{C83D9636-ADF7-1046-BA3D-D703F6E22A2A}" presName="base" presStyleLbl="dkBgShp" presStyleIdx="1" presStyleCnt="2"/>
      <dgm:spPr>
        <a:solidFill>
          <a:schemeClr val="tx2"/>
        </a:solidFill>
      </dgm:spPr>
    </dgm:pt>
  </dgm:ptLst>
  <dgm:cxnLst>
    <dgm:cxn modelId="{1CA34F1A-DCE4-5D4A-825F-D0066D674927}" type="presOf" srcId="{58AE785D-7461-F146-BBF5-0AF7A96BB4F2}" destId="{E39113C6-19FF-1647-821B-1AE9DBD4775C}" srcOrd="0" destOrd="0" presId="urn:microsoft.com/office/officeart/2005/8/layout/hList3"/>
    <dgm:cxn modelId="{B547551A-DCBC-E84D-A510-2E347139124B}" srcId="{C83D9636-ADF7-1046-BA3D-D703F6E22A2A}" destId="{D7C08FB1-012F-174C-A46E-9460F3853D38}" srcOrd="2" destOrd="0" parTransId="{2D38D55C-7721-A241-9872-1E739740903B}" sibTransId="{30F866EC-1296-3642-9A4F-63BA0C66CDE1}"/>
    <dgm:cxn modelId="{BAA92630-5274-3A4B-9716-4E7FC7320C78}" srcId="{C83D9636-ADF7-1046-BA3D-D703F6E22A2A}" destId="{58AE785D-7461-F146-BBF5-0AF7A96BB4F2}" srcOrd="0" destOrd="0" parTransId="{B22510AA-F813-2042-84EC-18DF335A2AAE}" sibTransId="{B8520E0D-64E4-204E-A175-18FAF7EBE4B4}"/>
    <dgm:cxn modelId="{8E1F8772-0A78-FF43-BFE6-2880FDE3F078}" type="presOf" srcId="{E11A4ADF-EFD5-2247-9AE1-FAFCDF070B38}" destId="{872D18F6-0861-FA49-95F9-3B9814735957}" srcOrd="0" destOrd="0" presId="urn:microsoft.com/office/officeart/2005/8/layout/hList3"/>
    <dgm:cxn modelId="{BAD10FA0-B65C-7447-8584-87E05AD42939}" srcId="{E11A4ADF-EFD5-2247-9AE1-FAFCDF070B38}" destId="{C83D9636-ADF7-1046-BA3D-D703F6E22A2A}" srcOrd="0" destOrd="0" parTransId="{BB52B281-DB2A-B248-AC6C-B0D6DBF0184D}" sibTransId="{AFF603FE-1250-3248-8D3B-3D9528B01E8E}"/>
    <dgm:cxn modelId="{CC9BB2AC-ED94-684F-B03D-F8816C113710}" type="presOf" srcId="{C83D9636-ADF7-1046-BA3D-D703F6E22A2A}" destId="{9594393F-3C6B-8D45-8054-3EE868069F29}" srcOrd="0" destOrd="0" presId="urn:microsoft.com/office/officeart/2005/8/layout/hList3"/>
    <dgm:cxn modelId="{FD2236DB-8465-7543-ABC7-C86471BBF7BA}" type="presOf" srcId="{B86A4D98-EE22-4742-88A2-4767061EA9DD}" destId="{C6BF4DFD-EAE0-DF4A-9C33-90045451656A}" srcOrd="0" destOrd="0" presId="urn:microsoft.com/office/officeart/2005/8/layout/hList3"/>
    <dgm:cxn modelId="{B65B5CFB-10E5-8740-A5C0-1B8F006FB7F7}" srcId="{C83D9636-ADF7-1046-BA3D-D703F6E22A2A}" destId="{B86A4D98-EE22-4742-88A2-4767061EA9DD}" srcOrd="1" destOrd="0" parTransId="{8649D1A2-9362-814F-AE5B-83367AAC897A}" sibTransId="{19678F40-04A7-BE4B-9CA0-71483994598E}"/>
    <dgm:cxn modelId="{BA9E85FE-629F-FE45-A460-C5A38A5C10C4}" type="presOf" srcId="{D7C08FB1-012F-174C-A46E-9460F3853D38}" destId="{8BE53164-151B-AF40-A773-53B63D4ADBEB}" srcOrd="0" destOrd="0" presId="urn:microsoft.com/office/officeart/2005/8/layout/hList3"/>
    <dgm:cxn modelId="{B0674F6B-6AF7-C746-8353-1841615B81FC}" type="presParOf" srcId="{872D18F6-0861-FA49-95F9-3B9814735957}" destId="{9594393F-3C6B-8D45-8054-3EE868069F29}" srcOrd="0" destOrd="0" presId="urn:microsoft.com/office/officeart/2005/8/layout/hList3"/>
    <dgm:cxn modelId="{7F885A53-D22F-4A4C-9713-7822374A2A00}" type="presParOf" srcId="{872D18F6-0861-FA49-95F9-3B9814735957}" destId="{8AC52E78-F14F-6043-A2F9-A9750EB573CF}" srcOrd="1" destOrd="0" presId="urn:microsoft.com/office/officeart/2005/8/layout/hList3"/>
    <dgm:cxn modelId="{9FA03DE8-18B9-854C-AC07-BB9B640EB219}" type="presParOf" srcId="{8AC52E78-F14F-6043-A2F9-A9750EB573CF}" destId="{E39113C6-19FF-1647-821B-1AE9DBD4775C}" srcOrd="0" destOrd="0" presId="urn:microsoft.com/office/officeart/2005/8/layout/hList3"/>
    <dgm:cxn modelId="{3D8D78B0-59C1-AC4F-8F75-2E518D7933FD}" type="presParOf" srcId="{8AC52E78-F14F-6043-A2F9-A9750EB573CF}" destId="{C6BF4DFD-EAE0-DF4A-9C33-90045451656A}" srcOrd="1" destOrd="0" presId="urn:microsoft.com/office/officeart/2005/8/layout/hList3"/>
    <dgm:cxn modelId="{CBE77006-D221-8E4A-910D-B6C2F3C05083}" type="presParOf" srcId="{8AC52E78-F14F-6043-A2F9-A9750EB573CF}" destId="{8BE53164-151B-AF40-A773-53B63D4ADBEB}" srcOrd="2" destOrd="0" presId="urn:microsoft.com/office/officeart/2005/8/layout/hList3"/>
    <dgm:cxn modelId="{3FC93263-EA09-0B4C-85D6-6AD59FA5324D}" type="presParOf" srcId="{872D18F6-0861-FA49-95F9-3B9814735957}" destId="{6E142A64-FB05-5340-8A3D-D23E26748A16}" srcOrd="2" destOrd="0" presId="urn:microsoft.com/office/officeart/2005/8/layout/h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11A4ADF-EFD5-2247-9AE1-FAFCDF070B38}" type="doc">
      <dgm:prSet loTypeId="urn:microsoft.com/office/officeart/2005/8/layout/hList3" loCatId="relationship" qsTypeId="urn:microsoft.com/office/officeart/2005/8/quickstyle/3d2" qsCatId="3D" csTypeId="urn:microsoft.com/office/officeart/2005/8/colors/accent1_5" csCatId="accent1" phldr="1"/>
      <dgm:spPr/>
      <dgm:t>
        <a:bodyPr/>
        <a:lstStyle/>
        <a:p>
          <a:endParaRPr lang="it-IT"/>
        </a:p>
      </dgm:t>
    </dgm:pt>
    <dgm:pt modelId="{C83D9636-ADF7-1046-BA3D-D703F6E22A2A}">
      <dgm:prSet custT="1"/>
      <dgm:spPr>
        <a:solidFill>
          <a:schemeClr val="tx2"/>
        </a:solidFill>
      </dgm:spPr>
      <dgm:t>
        <a:bodyPr/>
        <a:lstStyle/>
        <a:p>
          <a:r>
            <a:rPr lang="it-IT" sz="4800" baseline="0" dirty="0"/>
            <a:t>CASISTICA</a:t>
          </a:r>
          <a:endParaRPr lang="it-IT" sz="4800" dirty="0"/>
        </a:p>
      </dgm:t>
    </dgm:pt>
    <dgm:pt modelId="{BB52B281-DB2A-B248-AC6C-B0D6DBF0184D}" type="parTrans" cxnId="{BAD10FA0-B65C-7447-8584-87E05AD42939}">
      <dgm:prSet/>
      <dgm:spPr/>
      <dgm:t>
        <a:bodyPr/>
        <a:lstStyle/>
        <a:p>
          <a:endParaRPr lang="it-IT"/>
        </a:p>
      </dgm:t>
    </dgm:pt>
    <dgm:pt modelId="{AFF603FE-1250-3248-8D3B-3D9528B01E8E}" type="sibTrans" cxnId="{BAD10FA0-B65C-7447-8584-87E05AD42939}">
      <dgm:prSet/>
      <dgm:spPr/>
      <dgm:t>
        <a:bodyPr/>
        <a:lstStyle/>
        <a:p>
          <a:endParaRPr lang="it-IT"/>
        </a:p>
      </dgm:t>
    </dgm:pt>
    <dgm:pt modelId="{58AE785D-7461-F146-BBF5-0AF7A96BB4F2}">
      <dgm:prSet/>
      <dgm:spPr>
        <a:gradFill rotWithShape="0">
          <a:gsLst>
            <a:gs pos="0">
              <a:srgbClr val="FF9300"/>
            </a:gs>
            <a:gs pos="50000">
              <a:srgbClr val="FF9300"/>
            </a:gs>
            <a:gs pos="100000">
              <a:srgbClr val="FF9300"/>
            </a:gs>
          </a:gsLst>
        </a:gradFill>
      </dgm:spPr>
      <dgm:t>
        <a:bodyPr/>
        <a:lstStyle/>
        <a:p>
          <a:pPr>
            <a:lnSpc>
              <a:spcPct val="100000"/>
            </a:lnSpc>
          </a:pPr>
          <a:r>
            <a:rPr lang="it-IT" baseline="0" dirty="0"/>
            <a:t>PRESTAZIONI</a:t>
          </a:r>
        </a:p>
        <a:p>
          <a:pPr>
            <a:lnSpc>
              <a:spcPct val="100000"/>
            </a:lnSpc>
          </a:pPr>
          <a:r>
            <a:rPr lang="it-IT" baseline="0" dirty="0"/>
            <a:t>- Accesso singolo - 9</a:t>
          </a:r>
        </a:p>
        <a:p>
          <a:pPr>
            <a:lnSpc>
              <a:spcPct val="100000"/>
            </a:lnSpc>
          </a:pPr>
          <a:r>
            <a:rPr lang="it-IT" baseline="0" dirty="0"/>
            <a:t>- Assistenza ambulatoriale - 5</a:t>
          </a:r>
          <a:br>
            <a:rPr lang="it-IT" baseline="0" dirty="0"/>
          </a:br>
          <a:r>
            <a:rPr lang="it-IT" baseline="0" dirty="0"/>
            <a:t>- Ospedalizzazione - 2</a:t>
          </a:r>
        </a:p>
      </dgm:t>
    </dgm:pt>
    <dgm:pt modelId="{B22510AA-F813-2042-84EC-18DF335A2AAE}" type="parTrans" cxnId="{BAA92630-5274-3A4B-9716-4E7FC7320C78}">
      <dgm:prSet/>
      <dgm:spPr/>
      <dgm:t>
        <a:bodyPr/>
        <a:lstStyle/>
        <a:p>
          <a:endParaRPr lang="it-IT"/>
        </a:p>
      </dgm:t>
    </dgm:pt>
    <dgm:pt modelId="{B8520E0D-64E4-204E-A175-18FAF7EBE4B4}" type="sibTrans" cxnId="{BAA92630-5274-3A4B-9716-4E7FC7320C78}">
      <dgm:prSet/>
      <dgm:spPr/>
      <dgm:t>
        <a:bodyPr/>
        <a:lstStyle/>
        <a:p>
          <a:endParaRPr lang="it-IT"/>
        </a:p>
      </dgm:t>
    </dgm:pt>
    <dgm:pt modelId="{B86A4D98-EE22-4742-88A2-4767061EA9DD}">
      <dgm:prSet/>
      <dgm:spPr/>
      <dgm:t>
        <a:bodyPr/>
        <a:lstStyle/>
        <a:p>
          <a:pPr>
            <a:lnSpc>
              <a:spcPct val="100000"/>
            </a:lnSpc>
          </a:pPr>
          <a:r>
            <a:rPr lang="it-IT" baseline="0" dirty="0"/>
            <a:t>PROCEDURE</a:t>
          </a:r>
        </a:p>
        <a:p>
          <a:pPr>
            <a:lnSpc>
              <a:spcPct val="100000"/>
            </a:lnSpc>
          </a:pPr>
          <a:r>
            <a:rPr lang="it-IT" dirty="0"/>
            <a:t>- Addominoplastica - 4</a:t>
          </a:r>
          <a:br>
            <a:rPr lang="it-IT" dirty="0"/>
          </a:br>
          <a:r>
            <a:rPr lang="it-IT" dirty="0"/>
            <a:t>- Mastopessi additiva 1</a:t>
          </a:r>
          <a:br>
            <a:rPr lang="it-IT" dirty="0"/>
          </a:br>
          <a:r>
            <a:rPr lang="it-IT" dirty="0"/>
            <a:t>- Liposuzione - 4</a:t>
          </a:r>
          <a:br>
            <a:rPr lang="it-IT" dirty="0"/>
          </a:br>
          <a:r>
            <a:rPr lang="it-IT" dirty="0"/>
            <a:t>- Mastoplastica riduttiva - 3</a:t>
          </a:r>
          <a:br>
            <a:rPr lang="it-IT" dirty="0"/>
          </a:br>
          <a:r>
            <a:rPr lang="it-IT" dirty="0"/>
            <a:t>- Mastoplastica additiva - 1</a:t>
          </a:r>
          <a:br>
            <a:rPr lang="it-IT" dirty="0"/>
          </a:br>
          <a:r>
            <a:rPr lang="it-IT" dirty="0"/>
            <a:t>- Blefaroplastica - 1</a:t>
          </a:r>
          <a:br>
            <a:rPr lang="it-IT" dirty="0"/>
          </a:br>
          <a:r>
            <a:rPr lang="it-IT" dirty="0"/>
            <a:t>- Rinoplastica - 2</a:t>
          </a:r>
        </a:p>
      </dgm:t>
    </dgm:pt>
    <dgm:pt modelId="{8649D1A2-9362-814F-AE5B-83367AAC897A}" type="parTrans" cxnId="{B65B5CFB-10E5-8740-A5C0-1B8F006FB7F7}">
      <dgm:prSet/>
      <dgm:spPr/>
      <dgm:t>
        <a:bodyPr/>
        <a:lstStyle/>
        <a:p>
          <a:endParaRPr lang="it-IT"/>
        </a:p>
      </dgm:t>
    </dgm:pt>
    <dgm:pt modelId="{19678F40-04A7-BE4B-9CA0-71483994598E}" type="sibTrans" cxnId="{B65B5CFB-10E5-8740-A5C0-1B8F006FB7F7}">
      <dgm:prSet/>
      <dgm:spPr/>
      <dgm:t>
        <a:bodyPr/>
        <a:lstStyle/>
        <a:p>
          <a:endParaRPr lang="it-IT"/>
        </a:p>
      </dgm:t>
    </dgm:pt>
    <dgm:pt modelId="{D7C08FB1-012F-174C-A46E-9460F3853D38}">
      <dgm:prSet/>
      <dgm:spPr>
        <a:gradFill rotWithShape="0">
          <a:gsLst>
            <a:gs pos="0">
              <a:srgbClr val="004E9A"/>
            </a:gs>
            <a:gs pos="50000">
              <a:srgbClr val="004E9A"/>
            </a:gs>
            <a:gs pos="100000">
              <a:srgbClr val="004E9A"/>
            </a:gs>
          </a:gsLst>
        </a:gradFill>
      </dgm:spPr>
      <dgm:t>
        <a:bodyPr/>
        <a:lstStyle/>
        <a:p>
          <a:pPr>
            <a:lnSpc>
              <a:spcPct val="100000"/>
            </a:lnSpc>
          </a:pPr>
          <a:r>
            <a:rPr lang="it-IT" baseline="0" dirty="0"/>
            <a:t>RICHIESTA: </a:t>
          </a:r>
        </a:p>
        <a:p>
          <a:pPr>
            <a:lnSpc>
              <a:spcPct val="100000"/>
            </a:lnSpc>
          </a:pPr>
          <a:r>
            <a:rPr lang="it-IT" baseline="0" dirty="0"/>
            <a:t>- Complicanze - 8</a:t>
          </a:r>
          <a:br>
            <a:rPr lang="it-IT" baseline="0" dirty="0"/>
          </a:br>
          <a:r>
            <a:rPr lang="it-IT" baseline="0" dirty="0"/>
            <a:t>- Follow up - 4</a:t>
          </a:r>
          <a:br>
            <a:rPr lang="it-IT" baseline="0" dirty="0"/>
          </a:br>
          <a:r>
            <a:rPr lang="it-IT" baseline="0" dirty="0"/>
            <a:t>- Insoddisfazione - 4</a:t>
          </a:r>
        </a:p>
      </dgm:t>
    </dgm:pt>
    <dgm:pt modelId="{2D38D55C-7721-A241-9872-1E739740903B}" type="parTrans" cxnId="{B547551A-DCBC-E84D-A510-2E347139124B}">
      <dgm:prSet/>
      <dgm:spPr/>
      <dgm:t>
        <a:bodyPr/>
        <a:lstStyle/>
        <a:p>
          <a:endParaRPr lang="it-IT"/>
        </a:p>
      </dgm:t>
    </dgm:pt>
    <dgm:pt modelId="{30F866EC-1296-3642-9A4F-63BA0C66CDE1}" type="sibTrans" cxnId="{B547551A-DCBC-E84D-A510-2E347139124B}">
      <dgm:prSet/>
      <dgm:spPr/>
      <dgm:t>
        <a:bodyPr/>
        <a:lstStyle/>
        <a:p>
          <a:endParaRPr lang="it-IT"/>
        </a:p>
      </dgm:t>
    </dgm:pt>
    <dgm:pt modelId="{872D18F6-0861-FA49-95F9-3B9814735957}" type="pres">
      <dgm:prSet presAssocID="{E11A4ADF-EFD5-2247-9AE1-FAFCDF070B38}" presName="composite" presStyleCnt="0">
        <dgm:presLayoutVars>
          <dgm:chMax val="1"/>
          <dgm:dir/>
          <dgm:resizeHandles val="exact"/>
        </dgm:presLayoutVars>
      </dgm:prSet>
      <dgm:spPr/>
    </dgm:pt>
    <dgm:pt modelId="{9594393F-3C6B-8D45-8054-3EE868069F29}" type="pres">
      <dgm:prSet presAssocID="{C83D9636-ADF7-1046-BA3D-D703F6E22A2A}" presName="roof" presStyleLbl="dkBgShp" presStyleIdx="0" presStyleCnt="2" custScaleY="94575" custLinFactNeighborY="2335"/>
      <dgm:spPr/>
    </dgm:pt>
    <dgm:pt modelId="{8AC52E78-F14F-6043-A2F9-A9750EB573CF}" type="pres">
      <dgm:prSet presAssocID="{C83D9636-ADF7-1046-BA3D-D703F6E22A2A}" presName="pillars" presStyleCnt="0"/>
      <dgm:spPr/>
    </dgm:pt>
    <dgm:pt modelId="{E39113C6-19FF-1647-821B-1AE9DBD4775C}" type="pres">
      <dgm:prSet presAssocID="{C83D9636-ADF7-1046-BA3D-D703F6E22A2A}" presName="pillar1" presStyleLbl="node1" presStyleIdx="0" presStyleCnt="3">
        <dgm:presLayoutVars>
          <dgm:bulletEnabled val="1"/>
        </dgm:presLayoutVars>
      </dgm:prSet>
      <dgm:spPr/>
    </dgm:pt>
    <dgm:pt modelId="{C6BF4DFD-EAE0-DF4A-9C33-90045451656A}" type="pres">
      <dgm:prSet presAssocID="{B86A4D98-EE22-4742-88A2-4767061EA9DD}" presName="pillarX" presStyleLbl="node1" presStyleIdx="1" presStyleCnt="3">
        <dgm:presLayoutVars>
          <dgm:bulletEnabled val="1"/>
        </dgm:presLayoutVars>
      </dgm:prSet>
      <dgm:spPr/>
    </dgm:pt>
    <dgm:pt modelId="{8BE53164-151B-AF40-A773-53B63D4ADBEB}" type="pres">
      <dgm:prSet presAssocID="{D7C08FB1-012F-174C-A46E-9460F3853D38}" presName="pillarX" presStyleLbl="node1" presStyleIdx="2" presStyleCnt="3" custLinFactNeighborY="314">
        <dgm:presLayoutVars>
          <dgm:bulletEnabled val="1"/>
        </dgm:presLayoutVars>
      </dgm:prSet>
      <dgm:spPr/>
    </dgm:pt>
    <dgm:pt modelId="{6E142A64-FB05-5340-8A3D-D23E26748A16}" type="pres">
      <dgm:prSet presAssocID="{C83D9636-ADF7-1046-BA3D-D703F6E22A2A}" presName="base" presStyleLbl="dkBgShp" presStyleIdx="1" presStyleCnt="2"/>
      <dgm:spPr>
        <a:solidFill>
          <a:schemeClr val="tx2"/>
        </a:solidFill>
      </dgm:spPr>
    </dgm:pt>
  </dgm:ptLst>
  <dgm:cxnLst>
    <dgm:cxn modelId="{1CA34F1A-DCE4-5D4A-825F-D0066D674927}" type="presOf" srcId="{58AE785D-7461-F146-BBF5-0AF7A96BB4F2}" destId="{E39113C6-19FF-1647-821B-1AE9DBD4775C}" srcOrd="0" destOrd="0" presId="urn:microsoft.com/office/officeart/2005/8/layout/hList3"/>
    <dgm:cxn modelId="{B547551A-DCBC-E84D-A510-2E347139124B}" srcId="{C83D9636-ADF7-1046-BA3D-D703F6E22A2A}" destId="{D7C08FB1-012F-174C-A46E-9460F3853D38}" srcOrd="2" destOrd="0" parTransId="{2D38D55C-7721-A241-9872-1E739740903B}" sibTransId="{30F866EC-1296-3642-9A4F-63BA0C66CDE1}"/>
    <dgm:cxn modelId="{BAA92630-5274-3A4B-9716-4E7FC7320C78}" srcId="{C83D9636-ADF7-1046-BA3D-D703F6E22A2A}" destId="{58AE785D-7461-F146-BBF5-0AF7A96BB4F2}" srcOrd="0" destOrd="0" parTransId="{B22510AA-F813-2042-84EC-18DF335A2AAE}" sibTransId="{B8520E0D-64E4-204E-A175-18FAF7EBE4B4}"/>
    <dgm:cxn modelId="{8E1F8772-0A78-FF43-BFE6-2880FDE3F078}" type="presOf" srcId="{E11A4ADF-EFD5-2247-9AE1-FAFCDF070B38}" destId="{872D18F6-0861-FA49-95F9-3B9814735957}" srcOrd="0" destOrd="0" presId="urn:microsoft.com/office/officeart/2005/8/layout/hList3"/>
    <dgm:cxn modelId="{BAD10FA0-B65C-7447-8584-87E05AD42939}" srcId="{E11A4ADF-EFD5-2247-9AE1-FAFCDF070B38}" destId="{C83D9636-ADF7-1046-BA3D-D703F6E22A2A}" srcOrd="0" destOrd="0" parTransId="{BB52B281-DB2A-B248-AC6C-B0D6DBF0184D}" sibTransId="{AFF603FE-1250-3248-8D3B-3D9528B01E8E}"/>
    <dgm:cxn modelId="{CC9BB2AC-ED94-684F-B03D-F8816C113710}" type="presOf" srcId="{C83D9636-ADF7-1046-BA3D-D703F6E22A2A}" destId="{9594393F-3C6B-8D45-8054-3EE868069F29}" srcOrd="0" destOrd="0" presId="urn:microsoft.com/office/officeart/2005/8/layout/hList3"/>
    <dgm:cxn modelId="{FD2236DB-8465-7543-ABC7-C86471BBF7BA}" type="presOf" srcId="{B86A4D98-EE22-4742-88A2-4767061EA9DD}" destId="{C6BF4DFD-EAE0-DF4A-9C33-90045451656A}" srcOrd="0" destOrd="0" presId="urn:microsoft.com/office/officeart/2005/8/layout/hList3"/>
    <dgm:cxn modelId="{B65B5CFB-10E5-8740-A5C0-1B8F006FB7F7}" srcId="{C83D9636-ADF7-1046-BA3D-D703F6E22A2A}" destId="{B86A4D98-EE22-4742-88A2-4767061EA9DD}" srcOrd="1" destOrd="0" parTransId="{8649D1A2-9362-814F-AE5B-83367AAC897A}" sibTransId="{19678F40-04A7-BE4B-9CA0-71483994598E}"/>
    <dgm:cxn modelId="{BA9E85FE-629F-FE45-A460-C5A38A5C10C4}" type="presOf" srcId="{D7C08FB1-012F-174C-A46E-9460F3853D38}" destId="{8BE53164-151B-AF40-A773-53B63D4ADBEB}" srcOrd="0" destOrd="0" presId="urn:microsoft.com/office/officeart/2005/8/layout/hList3"/>
    <dgm:cxn modelId="{B0674F6B-6AF7-C746-8353-1841615B81FC}" type="presParOf" srcId="{872D18F6-0861-FA49-95F9-3B9814735957}" destId="{9594393F-3C6B-8D45-8054-3EE868069F29}" srcOrd="0" destOrd="0" presId="urn:microsoft.com/office/officeart/2005/8/layout/hList3"/>
    <dgm:cxn modelId="{7F885A53-D22F-4A4C-9713-7822374A2A00}" type="presParOf" srcId="{872D18F6-0861-FA49-95F9-3B9814735957}" destId="{8AC52E78-F14F-6043-A2F9-A9750EB573CF}" srcOrd="1" destOrd="0" presId="urn:microsoft.com/office/officeart/2005/8/layout/hList3"/>
    <dgm:cxn modelId="{9FA03DE8-18B9-854C-AC07-BB9B640EB219}" type="presParOf" srcId="{8AC52E78-F14F-6043-A2F9-A9750EB573CF}" destId="{E39113C6-19FF-1647-821B-1AE9DBD4775C}" srcOrd="0" destOrd="0" presId="urn:microsoft.com/office/officeart/2005/8/layout/hList3"/>
    <dgm:cxn modelId="{3D8D78B0-59C1-AC4F-8F75-2E518D7933FD}" type="presParOf" srcId="{8AC52E78-F14F-6043-A2F9-A9750EB573CF}" destId="{C6BF4DFD-EAE0-DF4A-9C33-90045451656A}" srcOrd="1" destOrd="0" presId="urn:microsoft.com/office/officeart/2005/8/layout/hList3"/>
    <dgm:cxn modelId="{CBE77006-D221-8E4A-910D-B6C2F3C05083}" type="presParOf" srcId="{8AC52E78-F14F-6043-A2F9-A9750EB573CF}" destId="{8BE53164-151B-AF40-A773-53B63D4ADBEB}" srcOrd="2" destOrd="0" presId="urn:microsoft.com/office/officeart/2005/8/layout/hList3"/>
    <dgm:cxn modelId="{3FC93263-EA09-0B4C-85D6-6AD59FA5324D}" type="presParOf" srcId="{872D18F6-0861-FA49-95F9-3B9814735957}" destId="{6E142A64-FB05-5340-8A3D-D23E26748A16}" srcOrd="2" destOrd="0" presId="urn:microsoft.com/office/officeart/2005/8/layout/h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594393F-3C6B-8D45-8054-3EE868069F29}">
      <dsp:nvSpPr>
        <dsp:cNvPr id="0" name=""/>
        <dsp:cNvSpPr/>
      </dsp:nvSpPr>
      <dsp:spPr>
        <a:xfrm>
          <a:off x="0" y="57690"/>
          <a:ext cx="9876183" cy="1478114"/>
        </a:xfrm>
        <a:prstGeom prst="rect">
          <a:avLst/>
        </a:prstGeom>
        <a:solidFill>
          <a:schemeClr val="tx2"/>
        </a:solidFill>
        <a:ln>
          <a:noFill/>
        </a:ln>
        <a:effectLst>
          <a:innerShdw blurRad="25400" dist="12700" dir="13500000">
            <a:srgbClr val="000000">
              <a:alpha val="45000"/>
            </a:srgbClr>
          </a:innerShdw>
        </a:effectLst>
        <a:scene3d>
          <a:camera prst="orthographicFront"/>
          <a:lightRig rig="threePt" dir="t">
            <a:rot lat="0" lon="0" rev="7500000"/>
          </a:lightRig>
        </a:scene3d>
        <a:sp3d prstMaterial="plastic">
          <a:bevelT w="127000" h="25400" prst="relaxedInset"/>
          <a:bevelB w="88900" h="121750" prst="angle"/>
        </a:sp3d>
      </dsp:spPr>
      <dsp:style>
        <a:lnRef idx="0">
          <a:scrgbClr r="0" g="0" b="0"/>
        </a:lnRef>
        <a:fillRef idx="1">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it-IT" sz="2600" kern="1200" baseline="0" dirty="0"/>
            <a:t>TURISMO CHIRUGICO </a:t>
          </a:r>
        </a:p>
        <a:p>
          <a:pPr marL="0" lvl="0" indent="0" algn="ctr" defTabSz="1155700">
            <a:lnSpc>
              <a:spcPct val="90000"/>
            </a:lnSpc>
            <a:spcBef>
              <a:spcPct val="0"/>
            </a:spcBef>
            <a:spcAft>
              <a:spcPct val="35000"/>
            </a:spcAft>
            <a:buNone/>
          </a:pPr>
          <a:r>
            <a:rPr lang="it-IT" sz="2600" kern="1200" baseline="0" dirty="0"/>
            <a:t>scelta di sottoporsi a procedure medico-chirurgiche presso strutture sanitarie estere</a:t>
          </a:r>
          <a:endParaRPr lang="it-IT" sz="2600" kern="1200" dirty="0"/>
        </a:p>
      </dsp:txBody>
      <dsp:txXfrm>
        <a:off x="0" y="57690"/>
        <a:ext cx="9876183" cy="1478114"/>
      </dsp:txXfrm>
    </dsp:sp>
    <dsp:sp modelId="{E39113C6-19FF-1647-821B-1AE9DBD4775C}">
      <dsp:nvSpPr>
        <dsp:cNvPr id="0" name=""/>
        <dsp:cNvSpPr/>
      </dsp:nvSpPr>
      <dsp:spPr>
        <a:xfrm>
          <a:off x="4822" y="1541705"/>
          <a:ext cx="3288846" cy="3282094"/>
        </a:xfrm>
        <a:prstGeom prst="rect">
          <a:avLst/>
        </a:prstGeom>
        <a:gradFill rotWithShape="0">
          <a:gsLst>
            <a:gs pos="0">
              <a:srgbClr val="FF9300"/>
            </a:gs>
            <a:gs pos="50000">
              <a:srgbClr val="FF9300"/>
            </a:gs>
            <a:gs pos="100000">
              <a:srgbClr val="FF9300"/>
            </a:gs>
          </a:gsLst>
          <a:lin ang="5400000" scaled="0"/>
        </a:gradFill>
        <a:ln>
          <a:noFill/>
        </a:ln>
        <a:effectLst>
          <a:innerShdw blurRad="25400" dist="12700" dir="13500000">
            <a:srgbClr val="000000">
              <a:alpha val="45000"/>
            </a:srgbClr>
          </a:inn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100000"/>
            </a:lnSpc>
            <a:spcBef>
              <a:spcPct val="0"/>
            </a:spcBef>
            <a:spcAft>
              <a:spcPct val="35000"/>
            </a:spcAft>
            <a:buNone/>
          </a:pPr>
          <a:r>
            <a:rPr lang="it-IT" sz="2500" kern="1200" baseline="0" dirty="0"/>
            <a:t>TREND</a:t>
          </a:r>
        </a:p>
        <a:p>
          <a:pPr marL="0" lvl="0" indent="0" algn="ctr" defTabSz="1111250">
            <a:lnSpc>
              <a:spcPct val="100000"/>
            </a:lnSpc>
            <a:spcBef>
              <a:spcPct val="0"/>
            </a:spcBef>
            <a:spcAft>
              <a:spcPct val="35000"/>
            </a:spcAft>
            <a:buNone/>
          </a:pPr>
          <a:r>
            <a:rPr lang="it-IT" sz="2500" kern="1200" baseline="0" dirty="0"/>
            <a:t>- Crescita esponenziale negli ultimi 10 anni.</a:t>
          </a:r>
        </a:p>
        <a:p>
          <a:pPr marL="0" lvl="0" indent="0" algn="ctr" defTabSz="1111250">
            <a:lnSpc>
              <a:spcPct val="100000"/>
            </a:lnSpc>
            <a:spcBef>
              <a:spcPct val="0"/>
            </a:spcBef>
            <a:spcAft>
              <a:spcPct val="35000"/>
            </a:spcAft>
            <a:buNone/>
          </a:pPr>
          <a:r>
            <a:rPr lang="it-IT" sz="2500" kern="1200" baseline="0" dirty="0"/>
            <a:t>- In </a:t>
          </a:r>
          <a:r>
            <a:rPr lang="it-IT" sz="2500" kern="1200" baseline="0" dirty="0" err="1"/>
            <a:t>italia</a:t>
          </a:r>
          <a:r>
            <a:rPr lang="it-IT" sz="2500" kern="1200" baseline="0" dirty="0"/>
            <a:t> ulteriore impennata nell’ultimo anno.</a:t>
          </a:r>
        </a:p>
      </dsp:txBody>
      <dsp:txXfrm>
        <a:off x="4822" y="1541705"/>
        <a:ext cx="3288846" cy="3282094"/>
      </dsp:txXfrm>
    </dsp:sp>
    <dsp:sp modelId="{C6BF4DFD-EAE0-DF4A-9C33-90045451656A}">
      <dsp:nvSpPr>
        <dsp:cNvPr id="0" name=""/>
        <dsp:cNvSpPr/>
      </dsp:nvSpPr>
      <dsp:spPr>
        <a:xfrm>
          <a:off x="3293668" y="1541705"/>
          <a:ext cx="3288846" cy="3282094"/>
        </a:xfrm>
        <a:prstGeom prst="rect">
          <a:avLst/>
        </a:prstGeom>
        <a:gradFill rotWithShape="0">
          <a:gsLst>
            <a:gs pos="0">
              <a:schemeClr val="accent1">
                <a:alpha val="90000"/>
                <a:hueOff val="0"/>
                <a:satOff val="0"/>
                <a:lumOff val="0"/>
                <a:alphaOff val="-20000"/>
                <a:tint val="98000"/>
                <a:hueMod val="94000"/>
                <a:satMod val="130000"/>
                <a:lumMod val="128000"/>
              </a:schemeClr>
            </a:gs>
            <a:gs pos="100000">
              <a:schemeClr val="accent1">
                <a:alpha val="90000"/>
                <a:hueOff val="0"/>
                <a:satOff val="0"/>
                <a:lumOff val="0"/>
                <a:alphaOff val="-20000"/>
                <a:shade val="94000"/>
                <a:lumMod val="88000"/>
              </a:schemeClr>
            </a:gs>
          </a:gsLst>
          <a:lin ang="5400000" scaled="0"/>
        </a:gradFill>
        <a:ln>
          <a:noFill/>
        </a:ln>
        <a:effectLst>
          <a:innerShdw blurRad="25400" dist="12700" dir="13500000">
            <a:srgbClr val="000000">
              <a:alpha val="45000"/>
            </a:srgbClr>
          </a:inn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100000"/>
            </a:lnSpc>
            <a:spcBef>
              <a:spcPct val="0"/>
            </a:spcBef>
            <a:spcAft>
              <a:spcPct val="35000"/>
            </a:spcAft>
            <a:buNone/>
          </a:pPr>
          <a:r>
            <a:rPr lang="it-IT" sz="2500" kern="1200" baseline="0" dirty="0"/>
            <a:t>AMBITO DI INTERESSE</a:t>
          </a:r>
        </a:p>
        <a:p>
          <a:pPr marL="0" lvl="0" indent="0" algn="ctr" defTabSz="1111250">
            <a:lnSpc>
              <a:spcPct val="100000"/>
            </a:lnSpc>
            <a:spcBef>
              <a:spcPct val="0"/>
            </a:spcBef>
            <a:spcAft>
              <a:spcPct val="35000"/>
            </a:spcAft>
            <a:buNone/>
          </a:pPr>
          <a:r>
            <a:rPr lang="it-IT" sz="2500" kern="1200" baseline="0" dirty="0"/>
            <a:t>Le procedure di chirurgia plastica a fini estetici risultano le più richieste</a:t>
          </a:r>
          <a:endParaRPr lang="it-IT" sz="2500" kern="1200" dirty="0"/>
        </a:p>
      </dsp:txBody>
      <dsp:txXfrm>
        <a:off x="3293668" y="1541705"/>
        <a:ext cx="3288846" cy="3282094"/>
      </dsp:txXfrm>
    </dsp:sp>
    <dsp:sp modelId="{8BE53164-151B-AF40-A773-53B63D4ADBEB}">
      <dsp:nvSpPr>
        <dsp:cNvPr id="0" name=""/>
        <dsp:cNvSpPr/>
      </dsp:nvSpPr>
      <dsp:spPr>
        <a:xfrm>
          <a:off x="6582514" y="1552011"/>
          <a:ext cx="3288846" cy="3282094"/>
        </a:xfrm>
        <a:prstGeom prst="rect">
          <a:avLst/>
        </a:prstGeom>
        <a:gradFill rotWithShape="0">
          <a:gsLst>
            <a:gs pos="0">
              <a:srgbClr val="004E9A"/>
            </a:gs>
            <a:gs pos="50000">
              <a:srgbClr val="004E9A"/>
            </a:gs>
            <a:gs pos="100000">
              <a:srgbClr val="004E9A"/>
            </a:gs>
          </a:gsLst>
          <a:lin ang="5400000" scaled="0"/>
        </a:gradFill>
        <a:ln>
          <a:noFill/>
        </a:ln>
        <a:effectLst>
          <a:innerShdw blurRad="25400" dist="12700" dir="13500000">
            <a:srgbClr val="000000">
              <a:alpha val="45000"/>
            </a:srgbClr>
          </a:inn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100000"/>
            </a:lnSpc>
            <a:spcBef>
              <a:spcPct val="0"/>
            </a:spcBef>
            <a:spcAft>
              <a:spcPct val="35000"/>
            </a:spcAft>
            <a:buNone/>
          </a:pPr>
          <a:r>
            <a:rPr lang="it-IT" sz="2500" kern="1200" baseline="0" dirty="0"/>
            <a:t>DRIVEN FORCE PRINCIPALI: </a:t>
          </a:r>
        </a:p>
        <a:p>
          <a:pPr marL="0" lvl="0" indent="0" algn="ctr" defTabSz="1111250">
            <a:lnSpc>
              <a:spcPct val="100000"/>
            </a:lnSpc>
            <a:spcBef>
              <a:spcPct val="0"/>
            </a:spcBef>
            <a:spcAft>
              <a:spcPct val="35000"/>
            </a:spcAft>
            <a:buNone/>
          </a:pPr>
          <a:r>
            <a:rPr lang="it-IT" sz="2500" kern="1200" baseline="0" dirty="0"/>
            <a:t>- vantaggio in termini economici</a:t>
          </a:r>
        </a:p>
        <a:p>
          <a:pPr marL="0" lvl="0" indent="0" algn="ctr" defTabSz="1111250">
            <a:lnSpc>
              <a:spcPct val="100000"/>
            </a:lnSpc>
            <a:spcBef>
              <a:spcPct val="0"/>
            </a:spcBef>
            <a:spcAft>
              <a:spcPct val="35000"/>
            </a:spcAft>
            <a:buNone/>
          </a:pPr>
          <a:r>
            <a:rPr lang="it-IT" sz="2500" kern="1200" baseline="0" dirty="0"/>
            <a:t>- accesso facilitato ai trattamenti</a:t>
          </a:r>
          <a:endParaRPr lang="it-IT" sz="2500" kern="1200" dirty="0"/>
        </a:p>
      </dsp:txBody>
      <dsp:txXfrm>
        <a:off x="6582514" y="1552011"/>
        <a:ext cx="3288846" cy="3282094"/>
      </dsp:txXfrm>
    </dsp:sp>
    <dsp:sp modelId="{6E142A64-FB05-5340-8A3D-D23E26748A16}">
      <dsp:nvSpPr>
        <dsp:cNvPr id="0" name=""/>
        <dsp:cNvSpPr/>
      </dsp:nvSpPr>
      <dsp:spPr>
        <a:xfrm>
          <a:off x="0" y="4823799"/>
          <a:ext cx="9876183" cy="364677"/>
        </a:xfrm>
        <a:prstGeom prst="rect">
          <a:avLst/>
        </a:prstGeom>
        <a:solidFill>
          <a:schemeClr val="tx2"/>
        </a:solidFill>
        <a:ln>
          <a:noFill/>
        </a:ln>
        <a:effectLst>
          <a:innerShdw blurRad="25400" dist="12700" dir="13500000">
            <a:srgbClr val="000000">
              <a:alpha val="45000"/>
            </a:srgbClr>
          </a:innerShdw>
        </a:effectLst>
        <a:scene3d>
          <a:camera prst="orthographicFront"/>
          <a:lightRig rig="threePt" dir="t">
            <a:rot lat="0" lon="0" rev="7500000"/>
          </a:lightRig>
        </a:scene3d>
        <a:sp3d prstMaterial="plastic">
          <a:bevelT w="127000" h="25400" prst="relaxedInset"/>
          <a:bevelB w="88900" h="121750" prst="angle"/>
        </a:sp3d>
      </dsp:spPr>
      <dsp:style>
        <a:lnRef idx="0">
          <a:scrgbClr r="0" g="0" b="0"/>
        </a:lnRef>
        <a:fillRef idx="1">
          <a:scrgbClr r="0" g="0" b="0"/>
        </a:fillRef>
        <a:effectRef idx="2">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594393F-3C6B-8D45-8054-3EE868069F29}">
      <dsp:nvSpPr>
        <dsp:cNvPr id="0" name=""/>
        <dsp:cNvSpPr/>
      </dsp:nvSpPr>
      <dsp:spPr>
        <a:xfrm>
          <a:off x="0" y="52139"/>
          <a:ext cx="9876183" cy="1335889"/>
        </a:xfrm>
        <a:prstGeom prst="rect">
          <a:avLst/>
        </a:prstGeom>
        <a:solidFill>
          <a:schemeClr val="tx2"/>
        </a:solidFill>
        <a:ln>
          <a:noFill/>
        </a:ln>
        <a:effectLst>
          <a:innerShdw blurRad="25400" dist="12700" dir="13500000">
            <a:srgbClr val="000000">
              <a:alpha val="45000"/>
            </a:srgbClr>
          </a:innerShdw>
        </a:effectLst>
        <a:scene3d>
          <a:camera prst="orthographicFront"/>
          <a:lightRig rig="threePt" dir="t">
            <a:rot lat="0" lon="0" rev="7500000"/>
          </a:lightRig>
        </a:scene3d>
        <a:sp3d prstMaterial="plastic">
          <a:bevelT w="127000" h="25400" prst="relaxedInset"/>
          <a:bevelB w="88900" h="121750" prst="angle"/>
        </a:sp3d>
      </dsp:spPr>
      <dsp:style>
        <a:lnRef idx="0">
          <a:scrgbClr r="0" g="0" b="0"/>
        </a:lnRef>
        <a:fillRef idx="1">
          <a:scrgbClr r="0" g="0" b="0"/>
        </a:fillRef>
        <a:effectRef idx="2">
          <a:scrgbClr r="0" g="0" b="0"/>
        </a:effectRef>
        <a:fontRef idx="minor">
          <a:schemeClr val="lt1"/>
        </a:fontRef>
      </dsp:style>
      <dsp:txBody>
        <a:bodyPr spcFirstLastPara="0" vert="horz" wrap="square" lIns="182880" tIns="182880" rIns="182880" bIns="182880" numCol="1" spcCol="1270" anchor="ctr" anchorCtr="0">
          <a:noAutofit/>
        </a:bodyPr>
        <a:lstStyle/>
        <a:p>
          <a:pPr marL="0" lvl="0" indent="0" algn="ctr" defTabSz="2133600">
            <a:lnSpc>
              <a:spcPct val="90000"/>
            </a:lnSpc>
            <a:spcBef>
              <a:spcPct val="0"/>
            </a:spcBef>
            <a:spcAft>
              <a:spcPct val="35000"/>
            </a:spcAft>
            <a:buNone/>
          </a:pPr>
          <a:r>
            <a:rPr lang="it-IT" sz="4800" kern="1200" baseline="0" dirty="0"/>
            <a:t>CASISTICA</a:t>
          </a:r>
          <a:endParaRPr lang="it-IT" sz="4800" kern="1200" dirty="0"/>
        </a:p>
      </dsp:txBody>
      <dsp:txXfrm>
        <a:off x="0" y="52139"/>
        <a:ext cx="9876183" cy="1335889"/>
      </dsp:txXfrm>
    </dsp:sp>
    <dsp:sp modelId="{E39113C6-19FF-1647-821B-1AE9DBD4775C}">
      <dsp:nvSpPr>
        <dsp:cNvPr id="0" name=""/>
        <dsp:cNvSpPr/>
      </dsp:nvSpPr>
      <dsp:spPr>
        <a:xfrm>
          <a:off x="4822" y="1393360"/>
          <a:ext cx="3288846" cy="2966288"/>
        </a:xfrm>
        <a:prstGeom prst="rect">
          <a:avLst/>
        </a:prstGeom>
        <a:gradFill rotWithShape="0">
          <a:gsLst>
            <a:gs pos="0">
              <a:srgbClr val="FF9300"/>
            </a:gs>
            <a:gs pos="50000">
              <a:srgbClr val="FF9300"/>
            </a:gs>
            <a:gs pos="100000">
              <a:srgbClr val="FF9300"/>
            </a:gs>
          </a:gsLst>
          <a:lin ang="5400000" scaled="0"/>
        </a:gradFill>
        <a:ln>
          <a:noFill/>
        </a:ln>
        <a:effectLst>
          <a:innerShdw blurRad="25400" dist="12700" dir="13500000">
            <a:srgbClr val="000000">
              <a:alpha val="45000"/>
            </a:srgbClr>
          </a:inn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100000"/>
            </a:lnSpc>
            <a:spcBef>
              <a:spcPct val="0"/>
            </a:spcBef>
            <a:spcAft>
              <a:spcPct val="35000"/>
            </a:spcAft>
            <a:buNone/>
          </a:pPr>
          <a:r>
            <a:rPr lang="it-IT" sz="1800" kern="1200" baseline="0" dirty="0"/>
            <a:t>PRESTAZIONI</a:t>
          </a:r>
        </a:p>
        <a:p>
          <a:pPr marL="0" lvl="0" indent="0" algn="ctr" defTabSz="800100">
            <a:lnSpc>
              <a:spcPct val="100000"/>
            </a:lnSpc>
            <a:spcBef>
              <a:spcPct val="0"/>
            </a:spcBef>
            <a:spcAft>
              <a:spcPct val="35000"/>
            </a:spcAft>
            <a:buNone/>
          </a:pPr>
          <a:r>
            <a:rPr lang="it-IT" sz="1800" kern="1200" baseline="0" dirty="0"/>
            <a:t>- Accesso singolo - 9</a:t>
          </a:r>
        </a:p>
        <a:p>
          <a:pPr marL="0" lvl="0" indent="0" algn="ctr" defTabSz="800100">
            <a:lnSpc>
              <a:spcPct val="100000"/>
            </a:lnSpc>
            <a:spcBef>
              <a:spcPct val="0"/>
            </a:spcBef>
            <a:spcAft>
              <a:spcPct val="35000"/>
            </a:spcAft>
            <a:buNone/>
          </a:pPr>
          <a:r>
            <a:rPr lang="it-IT" sz="1800" kern="1200" baseline="0" dirty="0"/>
            <a:t>- Assistenza ambulatoriale - 5</a:t>
          </a:r>
          <a:br>
            <a:rPr lang="it-IT" sz="1800" kern="1200" baseline="0" dirty="0"/>
          </a:br>
          <a:r>
            <a:rPr lang="it-IT" sz="1800" kern="1200" baseline="0" dirty="0"/>
            <a:t>- Ospedalizzazione - 2</a:t>
          </a:r>
        </a:p>
      </dsp:txBody>
      <dsp:txXfrm>
        <a:off x="4822" y="1393360"/>
        <a:ext cx="3288846" cy="2966288"/>
      </dsp:txXfrm>
    </dsp:sp>
    <dsp:sp modelId="{C6BF4DFD-EAE0-DF4A-9C33-90045451656A}">
      <dsp:nvSpPr>
        <dsp:cNvPr id="0" name=""/>
        <dsp:cNvSpPr/>
      </dsp:nvSpPr>
      <dsp:spPr>
        <a:xfrm>
          <a:off x="3293668" y="1393360"/>
          <a:ext cx="3288846" cy="2966288"/>
        </a:xfrm>
        <a:prstGeom prst="rect">
          <a:avLst/>
        </a:prstGeom>
        <a:gradFill rotWithShape="0">
          <a:gsLst>
            <a:gs pos="0">
              <a:schemeClr val="accent1">
                <a:alpha val="90000"/>
                <a:hueOff val="0"/>
                <a:satOff val="0"/>
                <a:lumOff val="0"/>
                <a:alphaOff val="-20000"/>
                <a:tint val="98000"/>
                <a:hueMod val="94000"/>
                <a:satMod val="130000"/>
                <a:lumMod val="128000"/>
              </a:schemeClr>
            </a:gs>
            <a:gs pos="100000">
              <a:schemeClr val="accent1">
                <a:alpha val="90000"/>
                <a:hueOff val="0"/>
                <a:satOff val="0"/>
                <a:lumOff val="0"/>
                <a:alphaOff val="-20000"/>
                <a:shade val="94000"/>
                <a:lumMod val="88000"/>
              </a:schemeClr>
            </a:gs>
          </a:gsLst>
          <a:lin ang="5400000" scaled="0"/>
        </a:gradFill>
        <a:ln>
          <a:noFill/>
        </a:ln>
        <a:effectLst>
          <a:innerShdw blurRad="25400" dist="12700" dir="13500000">
            <a:srgbClr val="000000">
              <a:alpha val="45000"/>
            </a:srgbClr>
          </a:inn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100000"/>
            </a:lnSpc>
            <a:spcBef>
              <a:spcPct val="0"/>
            </a:spcBef>
            <a:spcAft>
              <a:spcPct val="35000"/>
            </a:spcAft>
            <a:buNone/>
          </a:pPr>
          <a:r>
            <a:rPr lang="it-IT" sz="1800" kern="1200" baseline="0" dirty="0"/>
            <a:t>PROCEDURE</a:t>
          </a:r>
        </a:p>
        <a:p>
          <a:pPr marL="0" lvl="0" indent="0" algn="ctr" defTabSz="800100">
            <a:lnSpc>
              <a:spcPct val="100000"/>
            </a:lnSpc>
            <a:spcBef>
              <a:spcPct val="0"/>
            </a:spcBef>
            <a:spcAft>
              <a:spcPct val="35000"/>
            </a:spcAft>
            <a:buNone/>
          </a:pPr>
          <a:r>
            <a:rPr lang="it-IT" sz="1800" kern="1200" dirty="0"/>
            <a:t>- Addominoplastica - 4</a:t>
          </a:r>
          <a:br>
            <a:rPr lang="it-IT" sz="1800" kern="1200" dirty="0"/>
          </a:br>
          <a:r>
            <a:rPr lang="it-IT" sz="1800" kern="1200" dirty="0"/>
            <a:t>- Mastopessi additiva 1</a:t>
          </a:r>
          <a:br>
            <a:rPr lang="it-IT" sz="1800" kern="1200" dirty="0"/>
          </a:br>
          <a:r>
            <a:rPr lang="it-IT" sz="1800" kern="1200" dirty="0"/>
            <a:t>- Liposuzione - 4</a:t>
          </a:r>
          <a:br>
            <a:rPr lang="it-IT" sz="1800" kern="1200" dirty="0"/>
          </a:br>
          <a:r>
            <a:rPr lang="it-IT" sz="1800" kern="1200" dirty="0"/>
            <a:t>- Mastoplastica riduttiva - 3</a:t>
          </a:r>
          <a:br>
            <a:rPr lang="it-IT" sz="1800" kern="1200" dirty="0"/>
          </a:br>
          <a:r>
            <a:rPr lang="it-IT" sz="1800" kern="1200" dirty="0"/>
            <a:t>- Mastoplastica additiva - 1</a:t>
          </a:r>
          <a:br>
            <a:rPr lang="it-IT" sz="1800" kern="1200" dirty="0"/>
          </a:br>
          <a:r>
            <a:rPr lang="it-IT" sz="1800" kern="1200" dirty="0"/>
            <a:t>- Blefaroplastica - 1</a:t>
          </a:r>
          <a:br>
            <a:rPr lang="it-IT" sz="1800" kern="1200" dirty="0"/>
          </a:br>
          <a:r>
            <a:rPr lang="it-IT" sz="1800" kern="1200" dirty="0"/>
            <a:t>- Rinoplastica - 2</a:t>
          </a:r>
        </a:p>
      </dsp:txBody>
      <dsp:txXfrm>
        <a:off x="3293668" y="1393360"/>
        <a:ext cx="3288846" cy="2966288"/>
      </dsp:txXfrm>
    </dsp:sp>
    <dsp:sp modelId="{8BE53164-151B-AF40-A773-53B63D4ADBEB}">
      <dsp:nvSpPr>
        <dsp:cNvPr id="0" name=""/>
        <dsp:cNvSpPr/>
      </dsp:nvSpPr>
      <dsp:spPr>
        <a:xfrm>
          <a:off x="6582514" y="1402675"/>
          <a:ext cx="3288846" cy="2966288"/>
        </a:xfrm>
        <a:prstGeom prst="rect">
          <a:avLst/>
        </a:prstGeom>
        <a:gradFill rotWithShape="0">
          <a:gsLst>
            <a:gs pos="0">
              <a:srgbClr val="004E9A"/>
            </a:gs>
            <a:gs pos="50000">
              <a:srgbClr val="004E9A"/>
            </a:gs>
            <a:gs pos="100000">
              <a:srgbClr val="004E9A"/>
            </a:gs>
          </a:gsLst>
          <a:lin ang="5400000" scaled="0"/>
        </a:gradFill>
        <a:ln>
          <a:noFill/>
        </a:ln>
        <a:effectLst>
          <a:innerShdw blurRad="25400" dist="12700" dir="13500000">
            <a:srgbClr val="000000">
              <a:alpha val="45000"/>
            </a:srgbClr>
          </a:inn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100000"/>
            </a:lnSpc>
            <a:spcBef>
              <a:spcPct val="0"/>
            </a:spcBef>
            <a:spcAft>
              <a:spcPct val="35000"/>
            </a:spcAft>
            <a:buNone/>
          </a:pPr>
          <a:r>
            <a:rPr lang="it-IT" sz="1800" kern="1200" baseline="0" dirty="0"/>
            <a:t>RICHIESTA: </a:t>
          </a:r>
        </a:p>
        <a:p>
          <a:pPr marL="0" lvl="0" indent="0" algn="ctr" defTabSz="800100">
            <a:lnSpc>
              <a:spcPct val="100000"/>
            </a:lnSpc>
            <a:spcBef>
              <a:spcPct val="0"/>
            </a:spcBef>
            <a:spcAft>
              <a:spcPct val="35000"/>
            </a:spcAft>
            <a:buNone/>
          </a:pPr>
          <a:r>
            <a:rPr lang="it-IT" sz="1800" kern="1200" baseline="0" dirty="0"/>
            <a:t>- Complicanze - 8</a:t>
          </a:r>
          <a:br>
            <a:rPr lang="it-IT" sz="1800" kern="1200" baseline="0" dirty="0"/>
          </a:br>
          <a:r>
            <a:rPr lang="it-IT" sz="1800" kern="1200" baseline="0" dirty="0"/>
            <a:t>- Follow up - 4</a:t>
          </a:r>
          <a:br>
            <a:rPr lang="it-IT" sz="1800" kern="1200" baseline="0" dirty="0"/>
          </a:br>
          <a:r>
            <a:rPr lang="it-IT" sz="1800" kern="1200" baseline="0" dirty="0"/>
            <a:t>- Insoddisfazione - 4</a:t>
          </a:r>
        </a:p>
      </dsp:txBody>
      <dsp:txXfrm>
        <a:off x="6582514" y="1402675"/>
        <a:ext cx="3288846" cy="2966288"/>
      </dsp:txXfrm>
    </dsp:sp>
    <dsp:sp modelId="{6E142A64-FB05-5340-8A3D-D23E26748A16}">
      <dsp:nvSpPr>
        <dsp:cNvPr id="0" name=""/>
        <dsp:cNvSpPr/>
      </dsp:nvSpPr>
      <dsp:spPr>
        <a:xfrm>
          <a:off x="0" y="4359649"/>
          <a:ext cx="9876183" cy="329587"/>
        </a:xfrm>
        <a:prstGeom prst="rect">
          <a:avLst/>
        </a:prstGeom>
        <a:solidFill>
          <a:schemeClr val="tx2"/>
        </a:solidFill>
        <a:ln>
          <a:noFill/>
        </a:ln>
        <a:effectLst>
          <a:innerShdw blurRad="25400" dist="12700" dir="13500000">
            <a:srgbClr val="000000">
              <a:alpha val="45000"/>
            </a:srgbClr>
          </a:innerShdw>
        </a:effectLst>
        <a:scene3d>
          <a:camera prst="orthographicFront"/>
          <a:lightRig rig="threePt" dir="t">
            <a:rot lat="0" lon="0" rev="7500000"/>
          </a:lightRig>
        </a:scene3d>
        <a:sp3d prstMaterial="plastic">
          <a:bevelT w="127000" h="25400" prst="relaxedInset"/>
          <a:bevelB w="88900" h="121750" prst="angle"/>
        </a:sp3d>
      </dsp:spPr>
      <dsp:style>
        <a:lnRef idx="0">
          <a:scrgbClr r="0" g="0" b="0"/>
        </a:lnRef>
        <a:fillRef idx="1">
          <a:scrgbClr r="0" g="0" b="0"/>
        </a:fillRef>
        <a:effectRef idx="2">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2CDD48-FCF1-4BD1-B3D5-CF14C1A61398}" type="datetimeFigureOut">
              <a:rPr lang="it-IT" smtClean="0"/>
              <a:t>11/11/2025</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3471FD7-4F31-4D51-B50A-700EDFEF2BCD}" type="slidenum">
              <a:rPr lang="it-IT" smtClean="0"/>
              <a:t>‹N›</a:t>
            </a:fld>
            <a:endParaRPr lang="it-IT"/>
          </a:p>
        </p:txBody>
      </p:sp>
    </p:spTree>
    <p:extLst>
      <p:ext uri="{BB962C8B-B14F-4D97-AF65-F5344CB8AC3E}">
        <p14:creationId xmlns:p14="http://schemas.microsoft.com/office/powerpoint/2010/main" val="24690656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sz="1200" kern="1200" dirty="0">
                <a:solidFill>
                  <a:schemeClr val="tx1"/>
                </a:solidFill>
                <a:effectLst/>
                <a:latin typeface="+mn-lt"/>
                <a:ea typeface="+mn-ea"/>
                <a:cs typeface="+mn-cs"/>
              </a:rPr>
              <a:t>Ringrazio innanzitutto il Presidente dell’Ordine e i colleghi presenti per l’invito e per l’occasione di confronto. Il tema scelto per questo convegno, </a:t>
            </a:r>
            <a:r>
              <a:rPr lang="it-IT" sz="1200" i="1" kern="1200" dirty="0">
                <a:solidFill>
                  <a:schemeClr val="tx1"/>
                </a:solidFill>
                <a:effectLst/>
                <a:latin typeface="+mn-lt"/>
                <a:ea typeface="+mn-ea"/>
                <a:cs typeface="+mn-cs"/>
              </a:rPr>
              <a:t>Mala tempora </a:t>
            </a:r>
            <a:r>
              <a:rPr lang="it-IT" sz="1200" i="1" kern="1200" dirty="0" err="1">
                <a:solidFill>
                  <a:schemeClr val="tx1"/>
                </a:solidFill>
                <a:effectLst/>
                <a:latin typeface="+mn-lt"/>
                <a:ea typeface="+mn-ea"/>
                <a:cs typeface="+mn-cs"/>
              </a:rPr>
              <a:t>currunt</a:t>
            </a:r>
            <a:r>
              <a:rPr lang="it-IT" sz="1200" kern="1200" dirty="0">
                <a:solidFill>
                  <a:schemeClr val="tx1"/>
                </a:solidFill>
                <a:effectLst/>
                <a:latin typeface="+mn-lt"/>
                <a:ea typeface="+mn-ea"/>
                <a:cs typeface="+mn-cs"/>
              </a:rPr>
              <a:t>, ci ricorda che la nostra professione si trova oggi a vivere tempi difficili, non solo per le trasformazioni sociali e tecnologiche, ma anche per i cambiamenti nella percezione che i cittadini hanno della medicina e del medico</a:t>
            </a:r>
            <a:endParaRPr lang="it-IT" dirty="0"/>
          </a:p>
        </p:txBody>
      </p:sp>
      <p:sp>
        <p:nvSpPr>
          <p:cNvPr id="4" name="Segnaposto numero diapositiva 3"/>
          <p:cNvSpPr>
            <a:spLocks noGrp="1"/>
          </p:cNvSpPr>
          <p:nvPr>
            <p:ph type="sldNum" sz="quarter" idx="5"/>
          </p:nvPr>
        </p:nvSpPr>
        <p:spPr/>
        <p:txBody>
          <a:bodyPr/>
          <a:lstStyle/>
          <a:p>
            <a:fld id="{13471FD7-4F31-4D51-B50A-700EDFEF2BCD}" type="slidenum">
              <a:rPr lang="it-IT" smtClean="0"/>
              <a:t>1</a:t>
            </a:fld>
            <a:endParaRPr lang="it-IT"/>
          </a:p>
        </p:txBody>
      </p:sp>
    </p:spTree>
    <p:extLst>
      <p:ext uri="{BB962C8B-B14F-4D97-AF65-F5344CB8AC3E}">
        <p14:creationId xmlns:p14="http://schemas.microsoft.com/office/powerpoint/2010/main" val="37638527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sz="1200" b="0" i="0" kern="1200" dirty="0">
                <a:solidFill>
                  <a:schemeClr val="tx1"/>
                </a:solidFill>
                <a:effectLst/>
                <a:latin typeface="+mn-lt"/>
                <a:ea typeface="+mn-ea"/>
                <a:cs typeface="+mn-cs"/>
              </a:rPr>
              <a:t>The International Society of Aesthetic Plastic Surgery (ISAPS) </a:t>
            </a:r>
            <a:endParaRPr lang="it-IT" dirty="0"/>
          </a:p>
        </p:txBody>
      </p:sp>
      <p:sp>
        <p:nvSpPr>
          <p:cNvPr id="4" name="Segnaposto numero diapositiva 3"/>
          <p:cNvSpPr>
            <a:spLocks noGrp="1"/>
          </p:cNvSpPr>
          <p:nvPr>
            <p:ph type="sldNum" sz="quarter" idx="5"/>
          </p:nvPr>
        </p:nvSpPr>
        <p:spPr/>
        <p:txBody>
          <a:bodyPr/>
          <a:lstStyle/>
          <a:p>
            <a:fld id="{C0122AAE-563E-0240-AA06-625DC277D2F1}" type="slidenum">
              <a:rPr lang="it-IT" smtClean="0"/>
              <a:t>21</a:t>
            </a:fld>
            <a:endParaRPr lang="it-IT"/>
          </a:p>
        </p:txBody>
      </p:sp>
    </p:spTree>
    <p:extLst>
      <p:ext uri="{BB962C8B-B14F-4D97-AF65-F5344CB8AC3E}">
        <p14:creationId xmlns:p14="http://schemas.microsoft.com/office/powerpoint/2010/main" val="24115034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lvl="1"/>
            <a:r>
              <a:rPr lang="it-IT" dirty="0"/>
              <a:t>Mastoplastica additiva  33%</a:t>
            </a:r>
          </a:p>
          <a:p>
            <a:pPr lvl="1"/>
            <a:r>
              <a:rPr lang="it-IT" dirty="0"/>
              <a:t>Addominoplastica 27%</a:t>
            </a:r>
          </a:p>
          <a:p>
            <a:pPr lvl="1"/>
            <a:r>
              <a:rPr lang="it-IT" dirty="0"/>
              <a:t>Lifting glutei 9%</a:t>
            </a:r>
          </a:p>
          <a:p>
            <a:pPr lvl="1"/>
            <a:r>
              <a:rPr lang="it-IT" dirty="0"/>
              <a:t>+/- liposuzione 15%</a:t>
            </a:r>
          </a:p>
          <a:p>
            <a:pPr lvl="1"/>
            <a:r>
              <a:rPr lang="it-IT" dirty="0"/>
              <a:t>Altro (lifting del viso, rinoplastica, blefaroplastica </a:t>
            </a:r>
            <a:r>
              <a:rPr lang="it-IT" dirty="0" err="1"/>
              <a:t>sup</a:t>
            </a:r>
            <a:r>
              <a:rPr lang="it-IT" dirty="0"/>
              <a:t>/inferiore) 9%</a:t>
            </a:r>
          </a:p>
          <a:p>
            <a:endParaRPr lang="it-IT" dirty="0"/>
          </a:p>
        </p:txBody>
      </p:sp>
      <p:sp>
        <p:nvSpPr>
          <p:cNvPr id="4" name="Segnaposto numero diapositiva 3"/>
          <p:cNvSpPr>
            <a:spLocks noGrp="1"/>
          </p:cNvSpPr>
          <p:nvPr>
            <p:ph type="sldNum" sz="quarter" idx="5"/>
          </p:nvPr>
        </p:nvSpPr>
        <p:spPr/>
        <p:txBody>
          <a:bodyPr/>
          <a:lstStyle/>
          <a:p>
            <a:fld id="{C0122AAE-563E-0240-AA06-625DC277D2F1}" type="slidenum">
              <a:rPr lang="it-IT" smtClean="0"/>
              <a:t>22</a:t>
            </a:fld>
            <a:endParaRPr lang="it-IT"/>
          </a:p>
        </p:txBody>
      </p:sp>
    </p:spTree>
    <p:extLst>
      <p:ext uri="{BB962C8B-B14F-4D97-AF65-F5344CB8AC3E}">
        <p14:creationId xmlns:p14="http://schemas.microsoft.com/office/powerpoint/2010/main" val="42562828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13471FD7-4F31-4D51-B50A-700EDFEF2BCD}" type="slidenum">
              <a:rPr lang="it-IT" smtClean="0"/>
              <a:t>23</a:t>
            </a:fld>
            <a:endParaRPr lang="it-IT"/>
          </a:p>
        </p:txBody>
      </p:sp>
    </p:spTree>
    <p:extLst>
      <p:ext uri="{BB962C8B-B14F-4D97-AF65-F5344CB8AC3E}">
        <p14:creationId xmlns:p14="http://schemas.microsoft.com/office/powerpoint/2010/main" val="40665448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200" kern="1200" dirty="0">
                <a:solidFill>
                  <a:schemeClr val="tx1"/>
                </a:solidFill>
                <a:effectLst/>
                <a:latin typeface="+mn-lt"/>
                <a:ea typeface="+mn-ea"/>
                <a:cs typeface="+mn-cs"/>
              </a:rPr>
              <a:t>Non possiamo negarlo: il fattore economico è determinante. In molti Paesi dell’Europa orientale o extraeuropei — come Albania, Turchia, Tunisia, Croazia o Polonia — i costi per interventi di chirurgia estetica o odontoiatrica sono </a:t>
            </a:r>
            <a:r>
              <a:rPr lang="it-IT" sz="1200" b="1" kern="1200" dirty="0">
                <a:solidFill>
                  <a:schemeClr val="tx1"/>
                </a:solidFill>
                <a:effectLst/>
                <a:latin typeface="+mn-lt"/>
                <a:ea typeface="+mn-ea"/>
                <a:cs typeface="+mn-cs"/>
              </a:rPr>
              <a:t>dal 40 al 70% inferiori</a:t>
            </a:r>
            <a:r>
              <a:rPr lang="it-IT" sz="1200" kern="1200" dirty="0">
                <a:solidFill>
                  <a:schemeClr val="tx1"/>
                </a:solidFill>
                <a:effectLst/>
                <a:latin typeface="+mn-lt"/>
                <a:ea typeface="+mn-ea"/>
                <a:cs typeface="+mn-cs"/>
              </a:rPr>
              <a:t> rispetto all’Italia.</a:t>
            </a:r>
            <a:br>
              <a:rPr lang="it-IT" sz="1200" kern="1200" dirty="0">
                <a:solidFill>
                  <a:schemeClr val="tx1"/>
                </a:solidFill>
                <a:effectLst/>
                <a:latin typeface="+mn-lt"/>
                <a:ea typeface="+mn-ea"/>
                <a:cs typeface="+mn-cs"/>
              </a:rPr>
            </a:br>
            <a:r>
              <a:rPr lang="it-IT" sz="1200" kern="1200" dirty="0">
                <a:solidFill>
                  <a:schemeClr val="tx1"/>
                </a:solidFill>
                <a:effectLst/>
                <a:latin typeface="+mn-lt"/>
                <a:ea typeface="+mn-ea"/>
                <a:cs typeface="+mn-cs"/>
              </a:rPr>
              <a:t>Questo è possibile per diversi motivi: costo del lavoro e dei materiali inferiore, tassazione più bassa, regolamentazione meno stringente su accreditamenti e requisiti di sicurezza e, in certi casi, anche perché i protocolli di sicurezza, sterilità o assistenza post-operatoria non sono comparabili agli standard italiani o europei occidentali. Il risparmio economico percepito è quindi reale, ma spesso </a:t>
            </a:r>
            <a:r>
              <a:rPr lang="it-IT" sz="1200" b="1" kern="1200" dirty="0">
                <a:solidFill>
                  <a:schemeClr val="tx1"/>
                </a:solidFill>
                <a:effectLst/>
                <a:latin typeface="+mn-lt"/>
                <a:ea typeface="+mn-ea"/>
                <a:cs typeface="+mn-cs"/>
              </a:rPr>
              <a:t>a scapito della sicurezza e della qualità assistenziale</a:t>
            </a:r>
            <a:r>
              <a:rPr lang="it-IT" sz="1200" kern="1200" dirty="0">
                <a:solidFill>
                  <a:schemeClr val="tx1"/>
                </a:solidFill>
                <a:effectLst/>
                <a:latin typeface="+mn-lt"/>
                <a:ea typeface="+mn-ea"/>
                <a:cs typeface="+mn-cs"/>
              </a:rPr>
              <a:t>, soprattutto per interventi complessi o che richiedono follow-up.</a:t>
            </a:r>
          </a:p>
          <a:p>
            <a:endParaRPr lang="it-IT" dirty="0"/>
          </a:p>
        </p:txBody>
      </p:sp>
      <p:sp>
        <p:nvSpPr>
          <p:cNvPr id="4" name="Segnaposto numero diapositiva 3"/>
          <p:cNvSpPr>
            <a:spLocks noGrp="1"/>
          </p:cNvSpPr>
          <p:nvPr>
            <p:ph type="sldNum" sz="quarter" idx="5"/>
          </p:nvPr>
        </p:nvSpPr>
        <p:spPr/>
        <p:txBody>
          <a:bodyPr/>
          <a:lstStyle/>
          <a:p>
            <a:fld id="{13471FD7-4F31-4D51-B50A-700EDFEF2BCD}" type="slidenum">
              <a:rPr lang="it-IT" smtClean="0"/>
              <a:t>24</a:t>
            </a:fld>
            <a:endParaRPr lang="it-IT"/>
          </a:p>
        </p:txBody>
      </p:sp>
    </p:spTree>
    <p:extLst>
      <p:ext uri="{BB962C8B-B14F-4D97-AF65-F5344CB8AC3E}">
        <p14:creationId xmlns:p14="http://schemas.microsoft.com/office/powerpoint/2010/main" val="31310716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200" kern="1200" dirty="0">
                <a:solidFill>
                  <a:schemeClr val="tx1"/>
                </a:solidFill>
                <a:effectLst/>
                <a:latin typeface="+mn-lt"/>
                <a:ea typeface="+mn-ea"/>
                <a:cs typeface="+mn-cs"/>
              </a:rPr>
              <a:t>Il </a:t>
            </a:r>
            <a:r>
              <a:rPr lang="it-IT" sz="1200" b="1" kern="1200" dirty="0">
                <a:solidFill>
                  <a:schemeClr val="tx1"/>
                </a:solidFill>
                <a:effectLst/>
                <a:latin typeface="+mn-lt"/>
                <a:ea typeface="+mn-ea"/>
                <a:cs typeface="+mn-cs"/>
              </a:rPr>
              <a:t>Servizio Sanitario Nazionale</a:t>
            </a:r>
            <a:r>
              <a:rPr lang="it-IT" sz="1200" kern="1200" dirty="0">
                <a:solidFill>
                  <a:schemeClr val="tx1"/>
                </a:solidFill>
                <a:effectLst/>
                <a:latin typeface="+mn-lt"/>
                <a:ea typeface="+mn-ea"/>
                <a:cs typeface="+mn-cs"/>
              </a:rPr>
              <a:t>, pur mantenendo livelli di eccellenza, soffre tempi d’attesa incompatibili con le aspettative di molti pazienti.</a:t>
            </a:r>
            <a:br>
              <a:rPr lang="it-IT" sz="1200" kern="1200" dirty="0">
                <a:solidFill>
                  <a:schemeClr val="tx1"/>
                </a:solidFill>
                <a:effectLst/>
                <a:latin typeface="+mn-lt"/>
                <a:ea typeface="+mn-ea"/>
                <a:cs typeface="+mn-cs"/>
              </a:rPr>
            </a:br>
            <a:r>
              <a:rPr lang="it-IT" sz="1200" kern="1200" dirty="0">
                <a:solidFill>
                  <a:schemeClr val="tx1"/>
                </a:solidFill>
                <a:effectLst/>
                <a:latin typeface="+mn-lt"/>
                <a:ea typeface="+mn-ea"/>
                <a:cs typeface="+mn-cs"/>
              </a:rPr>
              <a:t>Non riguarda solo la chirurgia estetica (che è privata), ma anche interventi funzionali o ricostruttivi che rientrano nel SSN. Molti pazienti, scoraggiati da mesi d’attesa per una visita o un intervento, si orientano verso soluzioni immediate all’estero, dove la logistica e la burocrazia sono minori e il pagamento diretto accorcia i tempi. In questo senso, il turismo sanitario è anche una </a:t>
            </a:r>
            <a:r>
              <a:rPr lang="it-IT" sz="1200" b="1" kern="1200" dirty="0">
                <a:solidFill>
                  <a:schemeClr val="tx1"/>
                </a:solidFill>
                <a:effectLst/>
                <a:latin typeface="+mn-lt"/>
                <a:ea typeface="+mn-ea"/>
                <a:cs typeface="+mn-cs"/>
              </a:rPr>
              <a:t>spia di inefficienza interna</a:t>
            </a:r>
            <a:r>
              <a:rPr lang="it-IT" sz="1200" kern="1200" dirty="0">
                <a:solidFill>
                  <a:schemeClr val="tx1"/>
                </a:solidFill>
                <a:effectLst/>
                <a:latin typeface="+mn-lt"/>
                <a:ea typeface="+mn-ea"/>
                <a:cs typeface="+mn-cs"/>
              </a:rPr>
              <a:t>, un campanello d’allarme sul rapporto tra domanda e offerta di cure.</a:t>
            </a:r>
          </a:p>
          <a:p>
            <a:endParaRPr lang="it-IT" dirty="0"/>
          </a:p>
        </p:txBody>
      </p:sp>
      <p:sp>
        <p:nvSpPr>
          <p:cNvPr id="4" name="Segnaposto numero diapositiva 3"/>
          <p:cNvSpPr>
            <a:spLocks noGrp="1"/>
          </p:cNvSpPr>
          <p:nvPr>
            <p:ph type="sldNum" sz="quarter" idx="5"/>
          </p:nvPr>
        </p:nvSpPr>
        <p:spPr/>
        <p:txBody>
          <a:bodyPr/>
          <a:lstStyle/>
          <a:p>
            <a:fld id="{13471FD7-4F31-4D51-B50A-700EDFEF2BCD}" type="slidenum">
              <a:rPr lang="it-IT" smtClean="0"/>
              <a:t>25</a:t>
            </a:fld>
            <a:endParaRPr lang="it-IT"/>
          </a:p>
        </p:txBody>
      </p:sp>
    </p:spTree>
    <p:extLst>
      <p:ext uri="{BB962C8B-B14F-4D97-AF65-F5344CB8AC3E}">
        <p14:creationId xmlns:p14="http://schemas.microsoft.com/office/powerpoint/2010/main" val="295869066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sz="1200" kern="1200" dirty="0">
                <a:solidFill>
                  <a:schemeClr val="tx1"/>
                </a:solidFill>
                <a:effectLst/>
                <a:latin typeface="+mn-lt"/>
                <a:ea typeface="+mn-ea"/>
                <a:cs typeface="+mn-cs"/>
              </a:rPr>
              <a:t>Un altro motore del fenomeno è la </a:t>
            </a:r>
            <a:r>
              <a:rPr lang="it-IT" sz="1200" b="1" kern="1200" dirty="0">
                <a:solidFill>
                  <a:schemeClr val="tx1"/>
                </a:solidFill>
                <a:effectLst/>
                <a:latin typeface="+mn-lt"/>
                <a:ea typeface="+mn-ea"/>
                <a:cs typeface="+mn-cs"/>
              </a:rPr>
              <a:t>percezione di qualità</a:t>
            </a:r>
            <a:r>
              <a:rPr lang="it-IT" sz="1200" kern="1200" dirty="0">
                <a:solidFill>
                  <a:schemeClr val="tx1"/>
                </a:solidFill>
                <a:effectLst/>
                <a:latin typeface="+mn-lt"/>
                <a:ea typeface="+mn-ea"/>
                <a:cs typeface="+mn-cs"/>
              </a:rPr>
              <a:t>. Molti pazienti associano — erroneamente — la qualità all’immagine promozionale.</a:t>
            </a:r>
            <a:br>
              <a:rPr lang="it-IT" sz="1200" kern="1200" dirty="0">
                <a:solidFill>
                  <a:schemeClr val="tx1"/>
                </a:solidFill>
                <a:effectLst/>
                <a:latin typeface="+mn-lt"/>
                <a:ea typeface="+mn-ea"/>
                <a:cs typeface="+mn-cs"/>
              </a:rPr>
            </a:br>
            <a:r>
              <a:rPr lang="it-IT" sz="1200" kern="1200" dirty="0">
                <a:solidFill>
                  <a:schemeClr val="tx1"/>
                </a:solidFill>
                <a:effectLst/>
                <a:latin typeface="+mn-lt"/>
                <a:ea typeface="+mn-ea"/>
                <a:cs typeface="+mn-cs"/>
              </a:rPr>
              <a:t>Le cliniche straniere, soprattutto nei Balcani e in Turchia, investono molto nel marketing digitale: siti multilingue con fotografie patinate, testimonial e influencer, “pacchetti chirurgici” che includono volo, hotel, transfer e intervento, presentati come un’esperienza di lusso.</a:t>
            </a:r>
          </a:p>
          <a:p>
            <a:r>
              <a:rPr lang="it-IT" sz="1200" kern="1200" dirty="0">
                <a:solidFill>
                  <a:schemeClr val="tx1"/>
                </a:solidFill>
                <a:effectLst/>
                <a:latin typeface="+mn-lt"/>
                <a:ea typeface="+mn-ea"/>
                <a:cs typeface="+mn-cs"/>
              </a:rPr>
              <a:t>Si crea così un’</a:t>
            </a:r>
            <a:r>
              <a:rPr lang="it-IT" sz="1200" b="1" kern="1200" dirty="0">
                <a:solidFill>
                  <a:schemeClr val="tx1"/>
                </a:solidFill>
                <a:effectLst/>
                <a:latin typeface="+mn-lt"/>
                <a:ea typeface="+mn-ea"/>
                <a:cs typeface="+mn-cs"/>
              </a:rPr>
              <a:t>illusione di professionalità</a:t>
            </a:r>
            <a:r>
              <a:rPr lang="it-IT" sz="1200" kern="1200" dirty="0">
                <a:solidFill>
                  <a:schemeClr val="tx1"/>
                </a:solidFill>
                <a:effectLst/>
                <a:latin typeface="+mn-lt"/>
                <a:ea typeface="+mn-ea"/>
                <a:cs typeface="+mn-cs"/>
              </a:rPr>
              <a:t>, alimentata da un linguaggio pubblicitario che non ha nulla a che vedere con la comunicazione medico-scientifica.</a:t>
            </a:r>
            <a:br>
              <a:rPr lang="it-IT" sz="1200" kern="1200" dirty="0">
                <a:solidFill>
                  <a:schemeClr val="tx1"/>
                </a:solidFill>
                <a:effectLst/>
                <a:latin typeface="+mn-lt"/>
                <a:ea typeface="+mn-ea"/>
                <a:cs typeface="+mn-cs"/>
              </a:rPr>
            </a:br>
            <a:r>
              <a:rPr lang="it-IT" sz="1200" kern="1200" dirty="0">
                <a:solidFill>
                  <a:schemeClr val="tx1"/>
                </a:solidFill>
                <a:effectLst/>
                <a:latin typeface="+mn-lt"/>
                <a:ea typeface="+mn-ea"/>
                <a:cs typeface="+mn-cs"/>
              </a:rPr>
              <a:t>La chirurgia estetica viene proposta come un </a:t>
            </a:r>
            <a:r>
              <a:rPr lang="it-IT" sz="1200" i="1" kern="1200" dirty="0">
                <a:solidFill>
                  <a:schemeClr val="tx1"/>
                </a:solidFill>
                <a:effectLst/>
                <a:latin typeface="+mn-lt"/>
                <a:ea typeface="+mn-ea"/>
                <a:cs typeface="+mn-cs"/>
              </a:rPr>
              <a:t>servizio turistico</a:t>
            </a:r>
            <a:r>
              <a:rPr lang="it-IT" sz="1200" kern="1200" dirty="0">
                <a:solidFill>
                  <a:schemeClr val="tx1"/>
                </a:solidFill>
                <a:effectLst/>
                <a:latin typeface="+mn-lt"/>
                <a:ea typeface="+mn-ea"/>
                <a:cs typeface="+mn-cs"/>
              </a:rPr>
              <a:t>, non come un atto medico. E questo, per noi professionisti, è un terreno molto pericoloso: sposta la relazione medico-paziente dal piano fiduciario al piano commerciale.</a:t>
            </a:r>
          </a:p>
          <a:p>
            <a:endParaRPr lang="it-IT" dirty="0"/>
          </a:p>
        </p:txBody>
      </p:sp>
      <p:sp>
        <p:nvSpPr>
          <p:cNvPr id="4" name="Segnaposto numero diapositiva 3"/>
          <p:cNvSpPr>
            <a:spLocks noGrp="1"/>
          </p:cNvSpPr>
          <p:nvPr>
            <p:ph type="sldNum" sz="quarter" idx="5"/>
          </p:nvPr>
        </p:nvSpPr>
        <p:spPr/>
        <p:txBody>
          <a:bodyPr/>
          <a:lstStyle/>
          <a:p>
            <a:fld id="{13471FD7-4F31-4D51-B50A-700EDFEF2BCD}" type="slidenum">
              <a:rPr lang="it-IT" smtClean="0"/>
              <a:t>26</a:t>
            </a:fld>
            <a:endParaRPr lang="it-IT"/>
          </a:p>
        </p:txBody>
      </p:sp>
    </p:spTree>
    <p:extLst>
      <p:ext uri="{BB962C8B-B14F-4D97-AF65-F5344CB8AC3E}">
        <p14:creationId xmlns:p14="http://schemas.microsoft.com/office/powerpoint/2010/main" val="19622696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sz="1200" kern="1200" dirty="0">
                <a:solidFill>
                  <a:schemeClr val="tx1"/>
                </a:solidFill>
                <a:effectLst/>
                <a:latin typeface="+mn-lt"/>
                <a:ea typeface="+mn-ea"/>
                <a:cs typeface="+mn-cs"/>
              </a:rPr>
              <a:t>Infine, una delle cause più gravi: la </a:t>
            </a:r>
            <a:r>
              <a:rPr lang="it-IT" sz="1200" b="1" kern="1200" dirty="0">
                <a:solidFill>
                  <a:schemeClr val="tx1"/>
                </a:solidFill>
                <a:effectLst/>
                <a:latin typeface="+mn-lt"/>
                <a:ea typeface="+mn-ea"/>
                <a:cs typeface="+mn-cs"/>
              </a:rPr>
              <a:t>mancanza di consapevolezza</a:t>
            </a:r>
            <a:r>
              <a:rPr lang="it-IT" sz="1200" kern="1200" dirty="0">
                <a:solidFill>
                  <a:schemeClr val="tx1"/>
                </a:solidFill>
                <a:effectLst/>
                <a:latin typeface="+mn-lt"/>
                <a:ea typeface="+mn-ea"/>
                <a:cs typeface="+mn-cs"/>
              </a:rPr>
              <a:t>. Molti pazienti non conoscono i rischi legati al turismo sanitario: standard igienico-sanitari non certificati, mancanza di un follow-up adeguato, difficoltà di gestire le complicanze una volta rientrati in Italia, incertezza medico-legale: chi risponde se qualcosa va storto? In chirurgia plastica, ad esempio, capita sempre più spesso di trovarsi a dover “rimediare” a interventi eseguiti all’estero in condizioni discutibili, con costi umani e professionali altissimi. E paradossalmente, il paziente che voleva risparmiare finisce per </a:t>
            </a:r>
            <a:r>
              <a:rPr lang="it-IT" sz="1200" b="1" kern="1200" dirty="0">
                <a:solidFill>
                  <a:schemeClr val="tx1"/>
                </a:solidFill>
                <a:effectLst/>
                <a:latin typeface="+mn-lt"/>
                <a:ea typeface="+mn-ea"/>
                <a:cs typeface="+mn-cs"/>
              </a:rPr>
              <a:t>spendere di più</a:t>
            </a:r>
            <a:r>
              <a:rPr lang="it-IT" sz="1200" kern="1200" dirty="0">
                <a:solidFill>
                  <a:schemeClr val="tx1"/>
                </a:solidFill>
                <a:effectLst/>
                <a:latin typeface="+mn-lt"/>
                <a:ea typeface="+mn-ea"/>
                <a:cs typeface="+mn-cs"/>
              </a:rPr>
              <a:t> e affrontare rischi maggiori.</a:t>
            </a:r>
          </a:p>
          <a:p>
            <a:endParaRPr lang="it-IT" dirty="0"/>
          </a:p>
        </p:txBody>
      </p:sp>
      <p:sp>
        <p:nvSpPr>
          <p:cNvPr id="4" name="Segnaposto numero diapositiva 3"/>
          <p:cNvSpPr>
            <a:spLocks noGrp="1"/>
          </p:cNvSpPr>
          <p:nvPr>
            <p:ph type="sldNum" sz="quarter" idx="5"/>
          </p:nvPr>
        </p:nvSpPr>
        <p:spPr/>
        <p:txBody>
          <a:bodyPr/>
          <a:lstStyle/>
          <a:p>
            <a:fld id="{13471FD7-4F31-4D51-B50A-700EDFEF2BCD}" type="slidenum">
              <a:rPr lang="it-IT" smtClean="0"/>
              <a:t>27</a:t>
            </a:fld>
            <a:endParaRPr lang="it-IT"/>
          </a:p>
        </p:txBody>
      </p:sp>
    </p:spTree>
    <p:extLst>
      <p:ext uri="{BB962C8B-B14F-4D97-AF65-F5344CB8AC3E}">
        <p14:creationId xmlns:p14="http://schemas.microsoft.com/office/powerpoint/2010/main" val="13208003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sz="1200" kern="1200" dirty="0">
                <a:solidFill>
                  <a:schemeClr val="tx1"/>
                </a:solidFill>
                <a:effectLst/>
                <a:latin typeface="+mn-lt"/>
                <a:ea typeface="+mn-ea"/>
                <a:cs typeface="+mn-cs"/>
              </a:rPr>
              <a:t>Il primo livello di criticità è quello </a:t>
            </a:r>
            <a:r>
              <a:rPr lang="it-IT" sz="1200" b="1" kern="1200" dirty="0">
                <a:solidFill>
                  <a:schemeClr val="tx1"/>
                </a:solidFill>
                <a:effectLst/>
                <a:latin typeface="+mn-lt"/>
                <a:ea typeface="+mn-ea"/>
                <a:cs typeface="+mn-cs"/>
              </a:rPr>
              <a:t>clinico</a:t>
            </a:r>
            <a:r>
              <a:rPr lang="it-IT" sz="1200" kern="1200" dirty="0">
                <a:solidFill>
                  <a:schemeClr val="tx1"/>
                </a:solidFill>
                <a:effectLst/>
                <a:latin typeface="+mn-lt"/>
                <a:ea typeface="+mn-ea"/>
                <a:cs typeface="+mn-cs"/>
              </a:rPr>
              <a:t>. Quando un paziente decide di farsi operare all’estero, spesso non dispone delle stesse garanzie che il nostro sistema sanitario — pubblico o privato accreditato — impone come standard minimi di sicurezza. Molte cliniche che attraggono pazienti internazionali operano con protocolli non verificabili, personale non sempre specializzato o con sistemi di controllo post-operatorio insufficienti.</a:t>
            </a:r>
            <a:br>
              <a:rPr lang="it-IT" sz="1200" kern="1200" dirty="0">
                <a:solidFill>
                  <a:schemeClr val="tx1"/>
                </a:solidFill>
                <a:effectLst/>
                <a:latin typeface="+mn-lt"/>
                <a:ea typeface="+mn-ea"/>
                <a:cs typeface="+mn-cs"/>
              </a:rPr>
            </a:br>
            <a:r>
              <a:rPr lang="it-IT" sz="1200" kern="1200" dirty="0">
                <a:solidFill>
                  <a:schemeClr val="tx1"/>
                </a:solidFill>
                <a:effectLst/>
                <a:latin typeface="+mn-lt"/>
                <a:ea typeface="+mn-ea"/>
                <a:cs typeface="+mn-cs"/>
              </a:rPr>
              <a:t>La fase post-operatoria, che in chirurgia plastica è cruciale, viene spesso compressa o ignorata: il paziente vola, si opera, e dopo pochi giorni torna a casa.</a:t>
            </a:r>
            <a:br>
              <a:rPr lang="it-IT" sz="1200" kern="1200" dirty="0">
                <a:solidFill>
                  <a:schemeClr val="tx1"/>
                </a:solidFill>
                <a:effectLst/>
                <a:latin typeface="+mn-lt"/>
                <a:ea typeface="+mn-ea"/>
                <a:cs typeface="+mn-cs"/>
              </a:rPr>
            </a:br>
            <a:r>
              <a:rPr lang="it-IT" sz="1200" kern="1200" dirty="0">
                <a:solidFill>
                  <a:schemeClr val="tx1"/>
                </a:solidFill>
                <a:effectLst/>
                <a:latin typeface="+mn-lt"/>
                <a:ea typeface="+mn-ea"/>
                <a:cs typeface="+mn-cs"/>
              </a:rPr>
              <a:t>In assenza di un </a:t>
            </a:r>
            <a:r>
              <a:rPr lang="it-IT" sz="1200" b="1" kern="1200" dirty="0">
                <a:solidFill>
                  <a:schemeClr val="tx1"/>
                </a:solidFill>
                <a:effectLst/>
                <a:latin typeface="+mn-lt"/>
                <a:ea typeface="+mn-ea"/>
                <a:cs typeface="+mn-cs"/>
              </a:rPr>
              <a:t>follow-up strutturato</a:t>
            </a:r>
            <a:r>
              <a:rPr lang="it-IT" sz="1200" kern="1200" dirty="0">
                <a:solidFill>
                  <a:schemeClr val="tx1"/>
                </a:solidFill>
                <a:effectLst/>
                <a:latin typeface="+mn-lt"/>
                <a:ea typeface="+mn-ea"/>
                <a:cs typeface="+mn-cs"/>
              </a:rPr>
              <a:t>, anche una piccola complicanza — un’infezione, un sieroma, una necrosi parziale — può evolvere in un disastro clinico.</a:t>
            </a:r>
          </a:p>
          <a:p>
            <a:r>
              <a:rPr lang="it-IT" sz="1200" kern="1200" dirty="0">
                <a:solidFill>
                  <a:schemeClr val="tx1"/>
                </a:solidFill>
                <a:effectLst/>
                <a:latin typeface="+mn-lt"/>
                <a:ea typeface="+mn-ea"/>
                <a:cs typeface="+mn-cs"/>
              </a:rPr>
              <a:t>E non parliamo solo di errori chirurgici. Parliamo di mancanza di </a:t>
            </a:r>
            <a:r>
              <a:rPr lang="it-IT" sz="1200" b="1" kern="1200" dirty="0">
                <a:solidFill>
                  <a:schemeClr val="tx1"/>
                </a:solidFill>
                <a:effectLst/>
                <a:latin typeface="+mn-lt"/>
                <a:ea typeface="+mn-ea"/>
                <a:cs typeface="+mn-cs"/>
              </a:rPr>
              <a:t>continuità terapeutica</a:t>
            </a:r>
            <a:r>
              <a:rPr lang="it-IT" sz="1200" kern="1200" dirty="0">
                <a:solidFill>
                  <a:schemeClr val="tx1"/>
                </a:solidFill>
                <a:effectLst/>
                <a:latin typeface="+mn-lt"/>
                <a:ea typeface="+mn-ea"/>
                <a:cs typeface="+mn-cs"/>
              </a:rPr>
              <a:t>, di impossibilità di accedere alla documentazione operatoria, di scarsa tracciabilità dei materiali impiegati.</a:t>
            </a:r>
            <a:br>
              <a:rPr lang="it-IT" sz="1200" kern="1200" dirty="0">
                <a:solidFill>
                  <a:schemeClr val="tx1"/>
                </a:solidFill>
                <a:effectLst/>
                <a:latin typeface="+mn-lt"/>
                <a:ea typeface="+mn-ea"/>
                <a:cs typeface="+mn-cs"/>
              </a:rPr>
            </a:br>
            <a:r>
              <a:rPr lang="it-IT" sz="1200" kern="1200" dirty="0">
                <a:solidFill>
                  <a:schemeClr val="tx1"/>
                </a:solidFill>
                <a:effectLst/>
                <a:latin typeface="+mn-lt"/>
                <a:ea typeface="+mn-ea"/>
                <a:cs typeface="+mn-cs"/>
              </a:rPr>
              <a:t>Nel nostro settore, ad esempio, capita che protesi o fili di sospensione non siano marcati CE, o che vengano impiegati materiali di provenienza incerta.</a:t>
            </a:r>
          </a:p>
          <a:p>
            <a:r>
              <a:rPr lang="it-IT" sz="1200" kern="1200" dirty="0">
                <a:solidFill>
                  <a:schemeClr val="tx1"/>
                </a:solidFill>
                <a:effectLst/>
                <a:latin typeface="+mn-lt"/>
                <a:ea typeface="+mn-ea"/>
                <a:cs typeface="+mn-cs"/>
              </a:rPr>
              <a:t>In questi casi, chi si trova a gestire la complicanza non è chi ha eseguito l’intervento, ma il medico italiano che riceve il paziente al rientro. Noi vediamo i risultati, ma non conosciamo la storia clinica, non abbiamo referti, non sappiamo cosa sia stato realmente impiantato. Il risultato? Il paziente torna disilluso e arrabbiato, e il medico italiano diventa il capro espiatorio di un fallimento di sistema.”</a:t>
            </a:r>
          </a:p>
          <a:p>
            <a:endParaRPr lang="it-IT" dirty="0"/>
          </a:p>
        </p:txBody>
      </p:sp>
      <p:sp>
        <p:nvSpPr>
          <p:cNvPr id="4" name="Segnaposto numero diapositiva 3"/>
          <p:cNvSpPr>
            <a:spLocks noGrp="1"/>
          </p:cNvSpPr>
          <p:nvPr>
            <p:ph type="sldNum" sz="quarter" idx="5"/>
          </p:nvPr>
        </p:nvSpPr>
        <p:spPr/>
        <p:txBody>
          <a:bodyPr/>
          <a:lstStyle/>
          <a:p>
            <a:fld id="{13471FD7-4F31-4D51-B50A-700EDFEF2BCD}" type="slidenum">
              <a:rPr lang="it-IT" smtClean="0"/>
              <a:t>29</a:t>
            </a:fld>
            <a:endParaRPr lang="it-IT"/>
          </a:p>
        </p:txBody>
      </p:sp>
    </p:spTree>
    <p:extLst>
      <p:ext uri="{BB962C8B-B14F-4D97-AF65-F5344CB8AC3E}">
        <p14:creationId xmlns:p14="http://schemas.microsoft.com/office/powerpoint/2010/main" val="37741620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228600" indent="-228600">
              <a:buAutoNum type="arabicPeriod"/>
            </a:pPr>
            <a:r>
              <a:rPr lang="it-IT" dirty="0"/>
              <a:t>Cosi 2 Cosi 3 Cosi</a:t>
            </a:r>
          </a:p>
          <a:p>
            <a:pPr lvl="1"/>
            <a:r>
              <a:rPr lang="it-IT" dirty="0"/>
              <a:t>BARRIERA -  Incapacità di descrivere quale sia il risultato auspicato</a:t>
            </a:r>
          </a:p>
          <a:p>
            <a:pPr lvl="2">
              <a:buFont typeface="Arial" panose="020B0604020202020204" pitchFamily="34" charset="0"/>
              <a:buChar char="•"/>
            </a:pPr>
            <a:r>
              <a:rPr lang="it-IT" dirty="0"/>
              <a:t>Incapacità di farsi guidare nella scelta della procedura maggiormente adatta ai desideri del/della paziente</a:t>
            </a:r>
          </a:p>
          <a:p>
            <a:pPr lvl="1"/>
            <a:r>
              <a:rPr lang="it-IT" dirty="0"/>
              <a:t>mancata comprensione dei rischi a cui si incorre sottoponendosi ad una determinata procedura</a:t>
            </a:r>
          </a:p>
          <a:p>
            <a:pPr lvl="1"/>
            <a:r>
              <a:rPr lang="it-IT" dirty="0"/>
              <a:t>ritardo nella diagnosi di eventuale complicanze </a:t>
            </a:r>
          </a:p>
          <a:p>
            <a:pPr lvl="1"/>
            <a:r>
              <a:rPr lang="it-IT" dirty="0"/>
              <a:t>mancato trattamento di un’eventuale complicanza</a:t>
            </a:r>
          </a:p>
          <a:p>
            <a:pPr lvl="0"/>
            <a:r>
              <a:rPr lang="it-IT" dirty="0"/>
              <a:t>4. Cosi 5. cosi</a:t>
            </a:r>
          </a:p>
          <a:p>
            <a:pPr marL="228600" indent="-228600">
              <a:buAutoNum type="arabicPeriod"/>
            </a:pPr>
            <a:endParaRPr lang="it-IT" dirty="0"/>
          </a:p>
        </p:txBody>
      </p:sp>
      <p:sp>
        <p:nvSpPr>
          <p:cNvPr id="4" name="Segnaposto numero diapositiva 3"/>
          <p:cNvSpPr>
            <a:spLocks noGrp="1"/>
          </p:cNvSpPr>
          <p:nvPr>
            <p:ph type="sldNum" sz="quarter" idx="5"/>
          </p:nvPr>
        </p:nvSpPr>
        <p:spPr/>
        <p:txBody>
          <a:bodyPr/>
          <a:lstStyle/>
          <a:p>
            <a:fld id="{C0122AAE-563E-0240-AA06-625DC277D2F1}" type="slidenum">
              <a:rPr lang="it-IT" smtClean="0"/>
              <a:t>30</a:t>
            </a:fld>
            <a:endParaRPr lang="it-IT"/>
          </a:p>
        </p:txBody>
      </p:sp>
    </p:spTree>
    <p:extLst>
      <p:ext uri="{BB962C8B-B14F-4D97-AF65-F5344CB8AC3E}">
        <p14:creationId xmlns:p14="http://schemas.microsoft.com/office/powerpoint/2010/main" val="9655774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a:solidFill>
                  <a:srgbClr val="000000"/>
                </a:solidFill>
                <a:effectLst/>
                <a:latin typeface="Times New Roman" panose="02020603050405020304" pitchFamily="18" charset="0"/>
              </a:rPr>
              <a:t>Un problema importante spesso trascurato dai pazienti (e a volte minimizzato dai sanitari esteri) è la</a:t>
            </a:r>
          </a:p>
          <a:p>
            <a:r>
              <a:rPr lang="it-IT" dirty="0">
                <a:solidFill>
                  <a:srgbClr val="000000"/>
                </a:solidFill>
                <a:effectLst/>
                <a:latin typeface="Times New Roman" panose="02020603050405020304" pitchFamily="18" charset="0"/>
              </a:rPr>
              <a:t>gestione delle potenziali complicanze,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it-IT" dirty="0"/>
          </a:p>
          <a:p>
            <a:pPr marL="228600" indent="-228600">
              <a:buAutoNum type="arabicPeriod"/>
            </a:pPr>
            <a:r>
              <a:rPr lang="it-IT" dirty="0"/>
              <a:t>Infezioni (60.7%)  -  Esposizione a patogeni atipici rispetto a quelli standard e a volte multiresistenti</a:t>
            </a:r>
          </a:p>
          <a:p>
            <a:pPr marL="228600" indent="-228600">
              <a:buAutoNum type="arabicPeriod"/>
            </a:pPr>
            <a:r>
              <a:rPr lang="it-IT" dirty="0"/>
              <a:t>Deiscenza di ferita (11.8%)</a:t>
            </a:r>
          </a:p>
          <a:p>
            <a:pPr marL="228600" indent="-228600">
              <a:buAutoNum type="arabicPeriod"/>
            </a:pPr>
            <a:r>
              <a:rPr lang="it-IT" dirty="0"/>
              <a:t>Insoddisfazione del risultato finale(10%) – necessità correttiva</a:t>
            </a:r>
          </a:p>
          <a:p>
            <a:pPr marL="228600" indent="-228600">
              <a:buAutoNum type="arabicPeriod"/>
            </a:pPr>
            <a:r>
              <a:rPr lang="it-IT" dirty="0"/>
              <a:t>Sviluppo di sieromi/ematomi (5%)</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it-IT" dirty="0"/>
              <a:t>Altro (6.3%): TVP/embolia polmonare, contrattura capsulare, rottura dell’impianto, perforazione intestinale occlusione intestinali</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it-IT" dirty="0"/>
              <a:t>Non riportati XX???</a:t>
            </a:r>
          </a:p>
          <a:p>
            <a:endParaRPr lang="it-IT" dirty="0">
              <a:solidFill>
                <a:srgbClr val="000000"/>
              </a:solidFill>
              <a:effectLst/>
              <a:latin typeface="Times New Roman" panose="02020603050405020304" pitchFamily="18" charset="0"/>
            </a:endParaRPr>
          </a:p>
          <a:p>
            <a:endParaRPr lang="it-IT" dirty="0"/>
          </a:p>
          <a:p>
            <a:endParaRPr lang="it-IT" dirty="0"/>
          </a:p>
          <a:p>
            <a:endParaRPr lang="it-IT" dirty="0"/>
          </a:p>
          <a:p>
            <a:endParaRPr lang="it-IT" dirty="0"/>
          </a:p>
          <a:p>
            <a:endParaRPr lang="it-IT" dirty="0"/>
          </a:p>
        </p:txBody>
      </p:sp>
      <p:sp>
        <p:nvSpPr>
          <p:cNvPr id="4" name="Segnaposto numero diapositiva 3"/>
          <p:cNvSpPr>
            <a:spLocks noGrp="1"/>
          </p:cNvSpPr>
          <p:nvPr>
            <p:ph type="sldNum" sz="quarter" idx="5"/>
          </p:nvPr>
        </p:nvSpPr>
        <p:spPr/>
        <p:txBody>
          <a:bodyPr/>
          <a:lstStyle/>
          <a:p>
            <a:fld id="{C0122AAE-563E-0240-AA06-625DC277D2F1}" type="slidenum">
              <a:rPr lang="it-IT" smtClean="0"/>
              <a:t>31</a:t>
            </a:fld>
            <a:endParaRPr lang="it-IT"/>
          </a:p>
        </p:txBody>
      </p:sp>
    </p:spTree>
    <p:extLst>
      <p:ext uri="{BB962C8B-B14F-4D97-AF65-F5344CB8AC3E}">
        <p14:creationId xmlns:p14="http://schemas.microsoft.com/office/powerpoint/2010/main" val="4089137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sz="1200" kern="1200" dirty="0">
                <a:solidFill>
                  <a:schemeClr val="tx1"/>
                </a:solidFill>
                <a:effectLst/>
                <a:latin typeface="+mn-lt"/>
                <a:ea typeface="+mn-ea"/>
                <a:cs typeface="+mn-cs"/>
              </a:rPr>
              <a:t>Abbiamo appena ascoltato, dal Presidente della Commissione Odontoiatri, una lucida analisi delle criticità legate al turismo sanitario in ambito odontoiatrico. L’odontoiatria, come sappiamo, è stata tra le prime branche ad essere investita dal fenomeno della mobilità sanitaria transfrontaliera, soprattutto per motivi economici. I pazienti che si recano all’estero attratti da tariffe più basse sono spesso inconsapevoli dei rischi legati alla qualità delle prestazioni e alla mancanza di continuità assistenziale.”</a:t>
            </a:r>
          </a:p>
        </p:txBody>
      </p:sp>
      <p:sp>
        <p:nvSpPr>
          <p:cNvPr id="4" name="Segnaposto numero diapositiva 3"/>
          <p:cNvSpPr>
            <a:spLocks noGrp="1"/>
          </p:cNvSpPr>
          <p:nvPr>
            <p:ph type="sldNum" sz="quarter" idx="5"/>
          </p:nvPr>
        </p:nvSpPr>
        <p:spPr/>
        <p:txBody>
          <a:bodyPr/>
          <a:lstStyle/>
          <a:p>
            <a:fld id="{13471FD7-4F31-4D51-B50A-700EDFEF2BCD}" type="slidenum">
              <a:rPr lang="it-IT" smtClean="0"/>
              <a:t>2</a:t>
            </a:fld>
            <a:endParaRPr lang="it-IT"/>
          </a:p>
        </p:txBody>
      </p:sp>
    </p:spTree>
    <p:extLst>
      <p:ext uri="{BB962C8B-B14F-4D97-AF65-F5344CB8AC3E}">
        <p14:creationId xmlns:p14="http://schemas.microsoft.com/office/powerpoint/2010/main" val="47839644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a:solidFill>
                  <a:srgbClr val="000000"/>
                </a:solidFill>
                <a:effectLst/>
                <a:latin typeface="Times New Roman" panose="02020603050405020304" pitchFamily="18" charset="0"/>
              </a:rPr>
              <a:t>gestione di prestazioni richieste in regime di urgenza non definibili come tali (ad esempio, rimozione di punti di sutura post-lifting</a:t>
            </a:r>
          </a:p>
          <a:p>
            <a:r>
              <a:rPr lang="it-IT" dirty="0" err="1">
                <a:solidFill>
                  <a:srgbClr val="000000"/>
                </a:solidFill>
                <a:effectLst/>
                <a:latin typeface="Times New Roman" panose="02020603050405020304" pitchFamily="18" charset="0"/>
              </a:rPr>
              <a:t>cervicofaciale</a:t>
            </a:r>
            <a:r>
              <a:rPr lang="it-IT" dirty="0">
                <a:solidFill>
                  <a:srgbClr val="000000"/>
                </a:solidFill>
                <a:effectLst/>
                <a:latin typeface="Times New Roman" panose="02020603050405020304" pitchFamily="18" charset="0"/>
              </a:rPr>
              <a:t>), con cartelle cliniche poco chiare o scritte in lingua straniera, con tecniche o materiali non comunemente utilizzati nel nostro Paese, con iter chirurgico-riparativo non codificato (anche in termini di rimborso delle prestazioni LEA), con dubbi medico-legali ed etici.</a:t>
            </a:r>
          </a:p>
          <a:p>
            <a:endParaRPr lang="it-IT" dirty="0">
              <a:solidFill>
                <a:srgbClr val="000000"/>
              </a:solidFill>
              <a:effectLst/>
              <a:latin typeface="Times New Roman" panose="02020603050405020304" pitchFamily="18" charset="0"/>
            </a:endParaRPr>
          </a:p>
          <a:p>
            <a:endParaRPr lang="it-IT" dirty="0"/>
          </a:p>
        </p:txBody>
      </p:sp>
      <p:sp>
        <p:nvSpPr>
          <p:cNvPr id="4" name="Segnaposto numero diapositiva 3"/>
          <p:cNvSpPr>
            <a:spLocks noGrp="1"/>
          </p:cNvSpPr>
          <p:nvPr>
            <p:ph type="sldNum" sz="quarter" idx="5"/>
          </p:nvPr>
        </p:nvSpPr>
        <p:spPr/>
        <p:txBody>
          <a:bodyPr/>
          <a:lstStyle/>
          <a:p>
            <a:fld id="{C0122AAE-563E-0240-AA06-625DC277D2F1}" type="slidenum">
              <a:rPr lang="it-IT" smtClean="0"/>
              <a:t>32</a:t>
            </a:fld>
            <a:endParaRPr lang="it-IT"/>
          </a:p>
        </p:txBody>
      </p:sp>
    </p:spTree>
    <p:extLst>
      <p:ext uri="{BB962C8B-B14F-4D97-AF65-F5344CB8AC3E}">
        <p14:creationId xmlns:p14="http://schemas.microsoft.com/office/powerpoint/2010/main" val="250073069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C0122AAE-563E-0240-AA06-625DC277D2F1}" type="slidenum">
              <a:rPr lang="it-IT" smtClean="0"/>
              <a:t>33</a:t>
            </a:fld>
            <a:endParaRPr lang="it-IT"/>
          </a:p>
        </p:txBody>
      </p:sp>
    </p:spTree>
    <p:extLst>
      <p:ext uri="{BB962C8B-B14F-4D97-AF65-F5344CB8AC3E}">
        <p14:creationId xmlns:p14="http://schemas.microsoft.com/office/powerpoint/2010/main" val="164022972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C0122AAE-563E-0240-AA06-625DC277D2F1}" type="slidenum">
              <a:rPr lang="it-IT" smtClean="0"/>
              <a:t>34</a:t>
            </a:fld>
            <a:endParaRPr lang="it-IT"/>
          </a:p>
        </p:txBody>
      </p:sp>
    </p:spTree>
    <p:extLst>
      <p:ext uri="{BB962C8B-B14F-4D97-AF65-F5344CB8AC3E}">
        <p14:creationId xmlns:p14="http://schemas.microsoft.com/office/powerpoint/2010/main" val="80359440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228600" indent="-228600">
              <a:buAutoNum type="arabicPeriod"/>
            </a:pPr>
            <a:r>
              <a:rPr lang="it-IT" dirty="0"/>
              <a:t>Cosi</a:t>
            </a:r>
          </a:p>
          <a:p>
            <a:pPr marL="228600" indent="-228600">
              <a:buAutoNum type="arabicPeriod"/>
            </a:pPr>
            <a:r>
              <a:rPr lang="it-IT" dirty="0"/>
              <a:t>Cosi</a:t>
            </a:r>
          </a:p>
          <a:p>
            <a:pPr marL="228600" indent="-228600">
              <a:buAutoNum type="arabicPeriod"/>
            </a:pPr>
            <a:r>
              <a:rPr lang="it-IT" dirty="0"/>
              <a:t>… su indicazione dei colleghi infettivologi</a:t>
            </a:r>
          </a:p>
          <a:p>
            <a:pPr marL="228600" indent="-228600">
              <a:buAutoNum type="arabicPeriod"/>
            </a:pPr>
            <a:r>
              <a:rPr lang="it-IT" dirty="0"/>
              <a:t>Liquidi per trattamento </a:t>
            </a:r>
            <a:r>
              <a:rPr lang="it-IT" dirty="0" err="1"/>
              <a:t>dell</a:t>
            </a:r>
            <a:r>
              <a:rPr lang="it-IT" dirty="0"/>
              <a:t> IRA (diuresi conservata)</a:t>
            </a:r>
          </a:p>
          <a:p>
            <a:pPr marL="228600" indent="-228600">
              <a:buAutoNum type="arabicPeriod"/>
            </a:pPr>
            <a:endParaRPr lang="it-IT" dirty="0"/>
          </a:p>
          <a:p>
            <a:pPr marL="228600" indent="-228600">
              <a:buAutoNum type="arabicPeriod"/>
            </a:pPr>
            <a:endParaRPr lang="it-IT" dirty="0"/>
          </a:p>
        </p:txBody>
      </p:sp>
      <p:sp>
        <p:nvSpPr>
          <p:cNvPr id="4" name="Segnaposto numero diapositiva 3"/>
          <p:cNvSpPr>
            <a:spLocks noGrp="1"/>
          </p:cNvSpPr>
          <p:nvPr>
            <p:ph type="sldNum" sz="quarter" idx="5"/>
          </p:nvPr>
        </p:nvSpPr>
        <p:spPr/>
        <p:txBody>
          <a:bodyPr/>
          <a:lstStyle/>
          <a:p>
            <a:fld id="{C0122AAE-563E-0240-AA06-625DC277D2F1}" type="slidenum">
              <a:rPr lang="it-IT" smtClean="0"/>
              <a:t>36</a:t>
            </a:fld>
            <a:endParaRPr lang="it-IT"/>
          </a:p>
        </p:txBody>
      </p:sp>
    </p:spTree>
    <p:extLst>
      <p:ext uri="{BB962C8B-B14F-4D97-AF65-F5344CB8AC3E}">
        <p14:creationId xmlns:p14="http://schemas.microsoft.com/office/powerpoint/2010/main" val="169915853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a:t>Alla valutazione radiologica : raccolte non drenabili per via percutanea . Non campionabili</a:t>
            </a:r>
          </a:p>
        </p:txBody>
      </p:sp>
      <p:sp>
        <p:nvSpPr>
          <p:cNvPr id="4" name="Segnaposto numero diapositiva 3"/>
          <p:cNvSpPr>
            <a:spLocks noGrp="1"/>
          </p:cNvSpPr>
          <p:nvPr>
            <p:ph type="sldNum" sz="quarter" idx="5"/>
          </p:nvPr>
        </p:nvSpPr>
        <p:spPr/>
        <p:txBody>
          <a:bodyPr/>
          <a:lstStyle/>
          <a:p>
            <a:fld id="{C0122AAE-563E-0240-AA06-625DC277D2F1}" type="slidenum">
              <a:rPr lang="it-IT" smtClean="0"/>
              <a:t>37</a:t>
            </a:fld>
            <a:endParaRPr lang="it-IT"/>
          </a:p>
        </p:txBody>
      </p:sp>
    </p:spTree>
    <p:extLst>
      <p:ext uri="{BB962C8B-B14F-4D97-AF65-F5344CB8AC3E}">
        <p14:creationId xmlns:p14="http://schemas.microsoft.com/office/powerpoint/2010/main" val="398632537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228600" indent="-228600">
              <a:buAutoNum type="arabicPeriod"/>
            </a:pPr>
            <a:r>
              <a:rPr lang="it-IT" dirty="0"/>
              <a:t>Cosi</a:t>
            </a:r>
          </a:p>
          <a:p>
            <a:pPr marL="228600" indent="-228600">
              <a:buAutoNum type="arabicPeriod"/>
            </a:pPr>
            <a:r>
              <a:rPr lang="it-IT" dirty="0"/>
              <a:t>Monitoraggio clinico strumentale : apiretica dal giorno 1, clinicamente stabile, lamentava forti </a:t>
            </a:r>
            <a:r>
              <a:rPr lang="it-IT" dirty="0" err="1"/>
              <a:t>ssime</a:t>
            </a:r>
            <a:r>
              <a:rPr lang="it-IT" dirty="0"/>
              <a:t> algie  </a:t>
            </a:r>
          </a:p>
          <a:p>
            <a:pPr marL="228600" indent="-228600">
              <a:buAutoNum type="arabicPeriod"/>
            </a:pPr>
            <a:r>
              <a:rPr lang="it-IT" dirty="0"/>
              <a:t> persiste anemia </a:t>
            </a:r>
            <a:r>
              <a:rPr lang="it-IT" dirty="0" err="1"/>
              <a:t>normocromica</a:t>
            </a:r>
            <a:r>
              <a:rPr lang="it-IT" dirty="0"/>
              <a:t> normocitica</a:t>
            </a:r>
          </a:p>
        </p:txBody>
      </p:sp>
      <p:sp>
        <p:nvSpPr>
          <p:cNvPr id="4" name="Segnaposto numero diapositiva 3"/>
          <p:cNvSpPr>
            <a:spLocks noGrp="1"/>
          </p:cNvSpPr>
          <p:nvPr>
            <p:ph type="sldNum" sz="quarter" idx="5"/>
          </p:nvPr>
        </p:nvSpPr>
        <p:spPr/>
        <p:txBody>
          <a:bodyPr/>
          <a:lstStyle/>
          <a:p>
            <a:fld id="{C0122AAE-563E-0240-AA06-625DC277D2F1}" type="slidenum">
              <a:rPr lang="it-IT" smtClean="0"/>
              <a:t>38</a:t>
            </a:fld>
            <a:endParaRPr lang="it-IT"/>
          </a:p>
        </p:txBody>
      </p:sp>
    </p:spTree>
    <p:extLst>
      <p:ext uri="{BB962C8B-B14F-4D97-AF65-F5344CB8AC3E}">
        <p14:creationId xmlns:p14="http://schemas.microsoft.com/office/powerpoint/2010/main" val="257849205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a:t>Messo </a:t>
            </a:r>
            <a:r>
              <a:rPr lang="it-IT" dirty="0" err="1"/>
              <a:t>meropenem</a:t>
            </a:r>
            <a:r>
              <a:rPr lang="it-IT" dirty="0"/>
              <a:t> e </a:t>
            </a:r>
            <a:r>
              <a:rPr lang="it-IT" dirty="0" err="1"/>
              <a:t>caspofungina</a:t>
            </a:r>
            <a:endParaRPr lang="it-IT" dirty="0"/>
          </a:p>
          <a:p>
            <a:endParaRPr lang="it-IT" dirty="0"/>
          </a:p>
          <a:p>
            <a:r>
              <a:rPr lang="it-IT" dirty="0"/>
              <a:t>Oltre a ciò valutazione eventuale IVU : richiesto chimico fisico e micro</a:t>
            </a:r>
          </a:p>
        </p:txBody>
      </p:sp>
      <p:sp>
        <p:nvSpPr>
          <p:cNvPr id="4" name="Segnaposto numero diapositiva 3"/>
          <p:cNvSpPr>
            <a:spLocks noGrp="1"/>
          </p:cNvSpPr>
          <p:nvPr>
            <p:ph type="sldNum" sz="quarter" idx="5"/>
          </p:nvPr>
        </p:nvSpPr>
        <p:spPr/>
        <p:txBody>
          <a:bodyPr/>
          <a:lstStyle/>
          <a:p>
            <a:fld id="{C0122AAE-563E-0240-AA06-625DC277D2F1}" type="slidenum">
              <a:rPr lang="it-IT" smtClean="0"/>
              <a:t>39</a:t>
            </a:fld>
            <a:endParaRPr lang="it-IT"/>
          </a:p>
        </p:txBody>
      </p:sp>
    </p:spTree>
    <p:extLst>
      <p:ext uri="{BB962C8B-B14F-4D97-AF65-F5344CB8AC3E}">
        <p14:creationId xmlns:p14="http://schemas.microsoft.com/office/powerpoint/2010/main" val="172323305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dirty="0"/>
              <a:t>Nei giorni successivi il quadro clinico generale è nuovamente migliorato con nuovo abbassamento degli indici di flogosi </a:t>
            </a:r>
          </a:p>
          <a:p>
            <a:endParaRPr lang="it-IT" dirty="0"/>
          </a:p>
        </p:txBody>
      </p:sp>
      <p:sp>
        <p:nvSpPr>
          <p:cNvPr id="4" name="Segnaposto numero diapositiva 3"/>
          <p:cNvSpPr>
            <a:spLocks noGrp="1"/>
          </p:cNvSpPr>
          <p:nvPr>
            <p:ph type="sldNum" sz="quarter" idx="5"/>
          </p:nvPr>
        </p:nvSpPr>
        <p:spPr/>
        <p:txBody>
          <a:bodyPr/>
          <a:lstStyle/>
          <a:p>
            <a:fld id="{C0122AAE-563E-0240-AA06-625DC277D2F1}" type="slidenum">
              <a:rPr lang="it-IT" smtClean="0"/>
              <a:t>41</a:t>
            </a:fld>
            <a:endParaRPr lang="it-IT"/>
          </a:p>
        </p:txBody>
      </p:sp>
    </p:spTree>
    <p:extLst>
      <p:ext uri="{BB962C8B-B14F-4D97-AF65-F5344CB8AC3E}">
        <p14:creationId xmlns:p14="http://schemas.microsoft.com/office/powerpoint/2010/main" val="398335415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dirty="0"/>
              <a:t>Decorso regolare.</a:t>
            </a:r>
          </a:p>
        </p:txBody>
      </p:sp>
      <p:sp>
        <p:nvSpPr>
          <p:cNvPr id="4" name="Segnaposto numero diapositiva 3"/>
          <p:cNvSpPr>
            <a:spLocks noGrp="1"/>
          </p:cNvSpPr>
          <p:nvPr>
            <p:ph type="sldNum" sz="quarter" idx="5"/>
          </p:nvPr>
        </p:nvSpPr>
        <p:spPr/>
        <p:txBody>
          <a:bodyPr/>
          <a:lstStyle/>
          <a:p>
            <a:fld id="{C0122AAE-563E-0240-AA06-625DC277D2F1}" type="slidenum">
              <a:rPr lang="it-IT" smtClean="0"/>
              <a:t>42</a:t>
            </a:fld>
            <a:endParaRPr lang="it-IT"/>
          </a:p>
        </p:txBody>
      </p:sp>
    </p:spTree>
    <p:extLst>
      <p:ext uri="{BB962C8B-B14F-4D97-AF65-F5344CB8AC3E}">
        <p14:creationId xmlns:p14="http://schemas.microsoft.com/office/powerpoint/2010/main" val="327748089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C0122AAE-563E-0240-AA06-625DC277D2F1}" type="slidenum">
              <a:rPr lang="it-IT" smtClean="0"/>
              <a:t>44</a:t>
            </a:fld>
            <a:endParaRPr lang="it-IT"/>
          </a:p>
        </p:txBody>
      </p:sp>
    </p:spTree>
    <p:extLst>
      <p:ext uri="{BB962C8B-B14F-4D97-AF65-F5344CB8AC3E}">
        <p14:creationId xmlns:p14="http://schemas.microsoft.com/office/powerpoint/2010/main" val="24730314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sz="1200" kern="1200" dirty="0">
                <a:solidFill>
                  <a:schemeClr val="tx1"/>
                </a:solidFill>
                <a:effectLst/>
                <a:latin typeface="+mn-lt"/>
                <a:ea typeface="+mn-ea"/>
                <a:cs typeface="+mn-cs"/>
              </a:rPr>
              <a:t>Questa dinamica, però, non riguarda soltanto l’odontoiatria. Anche nella medicina specialistica e, in modo particolare, nella chirurgia plastica e nella medicina estetica, assistiamo a un’espansione del cosiddetto </a:t>
            </a:r>
            <a:r>
              <a:rPr lang="it-IT" sz="1200" i="1" kern="1200" dirty="0">
                <a:solidFill>
                  <a:schemeClr val="tx1"/>
                </a:solidFill>
                <a:effectLst/>
                <a:latin typeface="+mn-lt"/>
                <a:ea typeface="+mn-ea"/>
                <a:cs typeface="+mn-cs"/>
              </a:rPr>
              <a:t>turismo sanitario</a:t>
            </a:r>
            <a:r>
              <a:rPr lang="it-IT" sz="1200" kern="1200" dirty="0">
                <a:solidFill>
                  <a:schemeClr val="tx1"/>
                </a:solidFill>
                <a:effectLst/>
                <a:latin typeface="+mn-lt"/>
                <a:ea typeface="+mn-ea"/>
                <a:cs typeface="+mn-cs"/>
              </a:rPr>
              <a:t>. In questo caso non si tratta soltanto di una questione economica: entrano in gioco fattori come l’illusione di un risultato rapido, il richiamo di campagne pubblicitarie aggressive e, purtroppo, la tendenza a considerare l’atto medico come un semplice prodotto da acquistare al minor prezzo possibile</a:t>
            </a:r>
            <a:endParaRPr lang="it-IT" dirty="0"/>
          </a:p>
        </p:txBody>
      </p:sp>
      <p:sp>
        <p:nvSpPr>
          <p:cNvPr id="4" name="Segnaposto numero diapositiva 3"/>
          <p:cNvSpPr>
            <a:spLocks noGrp="1"/>
          </p:cNvSpPr>
          <p:nvPr>
            <p:ph type="sldNum" sz="quarter" idx="5"/>
          </p:nvPr>
        </p:nvSpPr>
        <p:spPr/>
        <p:txBody>
          <a:bodyPr/>
          <a:lstStyle/>
          <a:p>
            <a:fld id="{13471FD7-4F31-4D51-B50A-700EDFEF2BCD}" type="slidenum">
              <a:rPr lang="it-IT" smtClean="0"/>
              <a:t>3</a:t>
            </a:fld>
            <a:endParaRPr lang="it-IT"/>
          </a:p>
        </p:txBody>
      </p:sp>
    </p:spTree>
    <p:extLst>
      <p:ext uri="{BB962C8B-B14F-4D97-AF65-F5344CB8AC3E}">
        <p14:creationId xmlns:p14="http://schemas.microsoft.com/office/powerpoint/2010/main" val="117183237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sz="1200" kern="1200" dirty="0">
                <a:solidFill>
                  <a:schemeClr val="tx1"/>
                </a:solidFill>
                <a:effectLst/>
                <a:latin typeface="+mn-lt"/>
                <a:ea typeface="+mn-ea"/>
                <a:cs typeface="+mn-cs"/>
              </a:rPr>
              <a:t>Oltre al danno personale, si genera un </a:t>
            </a:r>
            <a:r>
              <a:rPr lang="it-IT" sz="1200" b="1" kern="1200" dirty="0">
                <a:solidFill>
                  <a:schemeClr val="tx1"/>
                </a:solidFill>
                <a:effectLst/>
                <a:latin typeface="+mn-lt"/>
                <a:ea typeface="+mn-ea"/>
                <a:cs typeface="+mn-cs"/>
              </a:rPr>
              <a:t>costo sociale</a:t>
            </a:r>
            <a:r>
              <a:rPr lang="it-IT" sz="1200" kern="1200" dirty="0">
                <a:solidFill>
                  <a:schemeClr val="tx1"/>
                </a:solidFill>
                <a:effectLst/>
                <a:latin typeface="+mn-lt"/>
                <a:ea typeface="+mn-ea"/>
                <a:cs typeface="+mn-cs"/>
              </a:rPr>
              <a:t>: strutture pubbliche che devono affrontare ricoveri, medicazioni, reinterventi o trattamenti antibiotici complessi, con spesa a carico della collettività. In pratica, il risparmio individuale del paziente si trasforma in un costo collettivo per il sistema sanitario italiano.</a:t>
            </a:r>
            <a:endParaRPr lang="it-IT" dirty="0"/>
          </a:p>
        </p:txBody>
      </p:sp>
      <p:sp>
        <p:nvSpPr>
          <p:cNvPr id="4" name="Segnaposto numero diapositiva 3"/>
          <p:cNvSpPr>
            <a:spLocks noGrp="1"/>
          </p:cNvSpPr>
          <p:nvPr>
            <p:ph type="sldNum" sz="quarter" idx="5"/>
          </p:nvPr>
        </p:nvSpPr>
        <p:spPr/>
        <p:txBody>
          <a:bodyPr/>
          <a:lstStyle/>
          <a:p>
            <a:fld id="{13471FD7-4F31-4D51-B50A-700EDFEF2BCD}" type="slidenum">
              <a:rPr lang="it-IT" smtClean="0"/>
              <a:t>45</a:t>
            </a:fld>
            <a:endParaRPr lang="it-IT"/>
          </a:p>
        </p:txBody>
      </p:sp>
    </p:spTree>
    <p:extLst>
      <p:ext uri="{BB962C8B-B14F-4D97-AF65-F5344CB8AC3E}">
        <p14:creationId xmlns:p14="http://schemas.microsoft.com/office/powerpoint/2010/main" val="79893046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sz="1200" kern="1200" dirty="0">
                <a:solidFill>
                  <a:schemeClr val="tx1"/>
                </a:solidFill>
                <a:effectLst/>
                <a:latin typeface="+mn-lt"/>
                <a:ea typeface="+mn-ea"/>
                <a:cs typeface="+mn-cs"/>
              </a:rPr>
              <a:t>Il secondo livello di rischio è quello </a:t>
            </a:r>
            <a:r>
              <a:rPr lang="it-IT" sz="1200" b="1" kern="1200" dirty="0">
                <a:solidFill>
                  <a:schemeClr val="tx1"/>
                </a:solidFill>
                <a:effectLst/>
                <a:latin typeface="+mn-lt"/>
                <a:ea typeface="+mn-ea"/>
                <a:cs typeface="+mn-cs"/>
              </a:rPr>
              <a:t>medico-legale</a:t>
            </a:r>
            <a:r>
              <a:rPr lang="it-IT" sz="1200" kern="1200" dirty="0">
                <a:solidFill>
                  <a:schemeClr val="tx1"/>
                </a:solidFill>
                <a:effectLst/>
                <a:latin typeface="+mn-lt"/>
                <a:ea typeface="+mn-ea"/>
                <a:cs typeface="+mn-cs"/>
              </a:rPr>
              <a:t>, forse il più insidioso. Chi si opera all’estero accetta implicitamente di sottoporsi a </a:t>
            </a:r>
            <a:r>
              <a:rPr lang="it-IT" sz="1200" b="1" kern="1200" dirty="0">
                <a:solidFill>
                  <a:schemeClr val="tx1"/>
                </a:solidFill>
                <a:effectLst/>
                <a:latin typeface="+mn-lt"/>
                <a:ea typeface="+mn-ea"/>
                <a:cs typeface="+mn-cs"/>
              </a:rPr>
              <a:t>normative giuridiche e assicurative diverse</a:t>
            </a:r>
            <a:r>
              <a:rPr lang="it-IT" sz="1200" kern="1200" dirty="0">
                <a:solidFill>
                  <a:schemeClr val="tx1"/>
                </a:solidFill>
                <a:effectLst/>
                <a:latin typeface="+mn-lt"/>
                <a:ea typeface="+mn-ea"/>
                <a:cs typeface="+mn-cs"/>
              </a:rPr>
              <a:t> da quelle italiane. In molti Paesi i limiti di responsabilità professionale sono molto più bassi, e spesso il paziente non ha alcuna reale possibilità di rivalersi in caso di errore o danno. Inoltre, la maggior parte delle polizze assicurative italiane non copre interventi eseguiti fuori dal territorio nazionale. Questo significa che, se il paziente subisce un danno, non può essere risarcito secondo i parametri italiani, e spesso non riesce neppure a ottenere assistenza legale efficace nel Paese dove si è operato.</a:t>
            </a:r>
          </a:p>
          <a:p>
            <a:endParaRPr lang="it-IT" dirty="0"/>
          </a:p>
        </p:txBody>
      </p:sp>
      <p:sp>
        <p:nvSpPr>
          <p:cNvPr id="4" name="Segnaposto numero diapositiva 3"/>
          <p:cNvSpPr>
            <a:spLocks noGrp="1"/>
          </p:cNvSpPr>
          <p:nvPr>
            <p:ph type="sldNum" sz="quarter" idx="5"/>
          </p:nvPr>
        </p:nvSpPr>
        <p:spPr/>
        <p:txBody>
          <a:bodyPr/>
          <a:lstStyle/>
          <a:p>
            <a:fld id="{13471FD7-4F31-4D51-B50A-700EDFEF2BCD}" type="slidenum">
              <a:rPr lang="it-IT" smtClean="0"/>
              <a:t>46</a:t>
            </a:fld>
            <a:endParaRPr lang="it-IT"/>
          </a:p>
        </p:txBody>
      </p:sp>
    </p:spTree>
    <p:extLst>
      <p:ext uri="{BB962C8B-B14F-4D97-AF65-F5344CB8AC3E}">
        <p14:creationId xmlns:p14="http://schemas.microsoft.com/office/powerpoint/2010/main" val="340406643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sz="1200" kern="1200" dirty="0">
                <a:solidFill>
                  <a:schemeClr val="tx1"/>
                </a:solidFill>
                <a:effectLst/>
                <a:latin typeface="+mn-lt"/>
                <a:ea typeface="+mn-ea"/>
                <a:cs typeface="+mn-cs"/>
              </a:rPr>
              <a:t>C’è poi un rischio più sottile ma non meno grave: quello </a:t>
            </a:r>
            <a:r>
              <a:rPr lang="it-IT" sz="1200" b="1" kern="1200" dirty="0">
                <a:solidFill>
                  <a:schemeClr val="tx1"/>
                </a:solidFill>
                <a:effectLst/>
                <a:latin typeface="+mn-lt"/>
                <a:ea typeface="+mn-ea"/>
                <a:cs typeface="+mn-cs"/>
              </a:rPr>
              <a:t>reputazionale</a:t>
            </a:r>
            <a:r>
              <a:rPr lang="it-IT" sz="1200" kern="1200" dirty="0">
                <a:solidFill>
                  <a:schemeClr val="tx1"/>
                </a:solidFill>
                <a:effectLst/>
                <a:latin typeface="+mn-lt"/>
                <a:ea typeface="+mn-ea"/>
                <a:cs typeface="+mn-cs"/>
              </a:rPr>
              <a:t>. Ogni paziente che torna dall’estero con un risultato disastroso o con una complicanza non attribuisce la colpa solo alla clinica straniera: la attribuisce al ‘mondo della medicina’.</a:t>
            </a:r>
            <a:br>
              <a:rPr lang="it-IT" sz="1200" kern="1200" dirty="0">
                <a:solidFill>
                  <a:schemeClr val="tx1"/>
                </a:solidFill>
                <a:effectLst/>
                <a:latin typeface="+mn-lt"/>
                <a:ea typeface="+mn-ea"/>
                <a:cs typeface="+mn-cs"/>
              </a:rPr>
            </a:br>
            <a:r>
              <a:rPr lang="it-IT" sz="1200" kern="1200" dirty="0">
                <a:solidFill>
                  <a:schemeClr val="tx1"/>
                </a:solidFill>
                <a:effectLst/>
                <a:latin typeface="+mn-lt"/>
                <a:ea typeface="+mn-ea"/>
                <a:cs typeface="+mn-cs"/>
              </a:rPr>
              <a:t>Si rafforza così l’idea che il medico — in generale — non sia affidabile, che gli interventi estetici siano un gioco rischioso, che la professione non abbia regole.</a:t>
            </a:r>
          </a:p>
          <a:p>
            <a:r>
              <a:rPr lang="it-IT" sz="1200" kern="1200" dirty="0">
                <a:solidFill>
                  <a:schemeClr val="tx1"/>
                </a:solidFill>
                <a:effectLst/>
                <a:latin typeface="+mn-lt"/>
                <a:ea typeface="+mn-ea"/>
                <a:cs typeface="+mn-cs"/>
              </a:rPr>
              <a:t>Ma il danno più profondo è per noi professionisti italiani, che ogni giorno rispettiamo protocolli, normative, tracciabilità, consenso informato e responsabilità etica. Ci troviamo a competere con un mercato parallelo che opera senza gli stessi vincoli ma si presenta come più economico e più ‘smart’.</a:t>
            </a:r>
            <a:br>
              <a:rPr lang="it-IT" sz="1200" kern="1200" dirty="0">
                <a:solidFill>
                  <a:schemeClr val="tx1"/>
                </a:solidFill>
                <a:effectLst/>
                <a:latin typeface="+mn-lt"/>
                <a:ea typeface="+mn-ea"/>
                <a:cs typeface="+mn-cs"/>
              </a:rPr>
            </a:br>
            <a:r>
              <a:rPr lang="it-IT" sz="1200" kern="1200" dirty="0">
                <a:solidFill>
                  <a:schemeClr val="tx1"/>
                </a:solidFill>
                <a:effectLst/>
                <a:latin typeface="+mn-lt"/>
                <a:ea typeface="+mn-ea"/>
                <a:cs typeface="+mn-cs"/>
              </a:rPr>
              <a:t>È una </a:t>
            </a:r>
            <a:r>
              <a:rPr lang="it-IT" sz="1200" b="1" kern="1200" dirty="0">
                <a:solidFill>
                  <a:schemeClr val="tx1"/>
                </a:solidFill>
                <a:effectLst/>
                <a:latin typeface="+mn-lt"/>
                <a:ea typeface="+mn-ea"/>
                <a:cs typeface="+mn-cs"/>
              </a:rPr>
              <a:t>concorrenza sleale</a:t>
            </a:r>
            <a:r>
              <a:rPr lang="it-IT" sz="1200" kern="1200" dirty="0">
                <a:solidFill>
                  <a:schemeClr val="tx1"/>
                </a:solidFill>
                <a:effectLst/>
                <a:latin typeface="+mn-lt"/>
                <a:ea typeface="+mn-ea"/>
                <a:cs typeface="+mn-cs"/>
              </a:rPr>
              <a:t> che svilisce la qualità professionale, e che rischia di spostare il baricentro della medicina dal valore clinico al prezzo di listino.</a:t>
            </a:r>
          </a:p>
          <a:p>
            <a:r>
              <a:rPr lang="it-IT" sz="1200" kern="1200" dirty="0">
                <a:solidFill>
                  <a:schemeClr val="tx1"/>
                </a:solidFill>
                <a:effectLst/>
                <a:latin typeface="+mn-lt"/>
                <a:ea typeface="+mn-ea"/>
                <a:cs typeface="+mn-cs"/>
              </a:rPr>
              <a:t>Questo meccanismo alimenta una spirale pericolosa: meno fiducia → più fuga all’estero → più scandali → ulteriore perdita di fiducia.</a:t>
            </a:r>
            <a:endParaRPr lang="it-IT" dirty="0"/>
          </a:p>
        </p:txBody>
      </p:sp>
      <p:sp>
        <p:nvSpPr>
          <p:cNvPr id="4" name="Segnaposto numero diapositiva 3"/>
          <p:cNvSpPr>
            <a:spLocks noGrp="1"/>
          </p:cNvSpPr>
          <p:nvPr>
            <p:ph type="sldNum" sz="quarter" idx="5"/>
          </p:nvPr>
        </p:nvSpPr>
        <p:spPr/>
        <p:txBody>
          <a:bodyPr/>
          <a:lstStyle/>
          <a:p>
            <a:fld id="{13471FD7-4F31-4D51-B50A-700EDFEF2BCD}" type="slidenum">
              <a:rPr lang="it-IT" smtClean="0"/>
              <a:t>47</a:t>
            </a:fld>
            <a:endParaRPr lang="it-IT"/>
          </a:p>
        </p:txBody>
      </p:sp>
    </p:spTree>
    <p:extLst>
      <p:ext uri="{BB962C8B-B14F-4D97-AF65-F5344CB8AC3E}">
        <p14:creationId xmlns:p14="http://schemas.microsoft.com/office/powerpoint/2010/main" val="219844811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sz="1200" kern="1200" dirty="0">
                <a:solidFill>
                  <a:schemeClr val="tx1"/>
                </a:solidFill>
                <a:effectLst/>
                <a:latin typeface="+mn-lt"/>
                <a:ea typeface="+mn-ea"/>
                <a:cs typeface="+mn-cs"/>
              </a:rPr>
              <a:t>Il turismo sanitario è anche il sintomo di una crisi culturale: il passaggio da una medicina basata sulla relazione ad una medicina basata sul consumo.</a:t>
            </a:r>
            <a:br>
              <a:rPr lang="it-IT" sz="1200" kern="1200" dirty="0">
                <a:solidFill>
                  <a:schemeClr val="tx1"/>
                </a:solidFill>
                <a:effectLst/>
                <a:latin typeface="+mn-lt"/>
                <a:ea typeface="+mn-ea"/>
                <a:cs typeface="+mn-cs"/>
              </a:rPr>
            </a:br>
            <a:r>
              <a:rPr lang="it-IT" sz="1200" kern="1200" dirty="0">
                <a:solidFill>
                  <a:schemeClr val="tx1"/>
                </a:solidFill>
                <a:effectLst/>
                <a:latin typeface="+mn-lt"/>
                <a:ea typeface="+mn-ea"/>
                <a:cs typeface="+mn-cs"/>
              </a:rPr>
              <a:t>L’atto medico è mercificato, trasformato in prodotto. L’intervento estetico, che per noi chirurghi plastici può avere anche un significato terapeutico, psicologico e sociale, viene banalizzato a semplice ‘servizio estetico’.</a:t>
            </a:r>
          </a:p>
          <a:p>
            <a:r>
              <a:rPr lang="it-IT" sz="1200" kern="1200" dirty="0">
                <a:solidFill>
                  <a:schemeClr val="tx1"/>
                </a:solidFill>
                <a:effectLst/>
                <a:latin typeface="+mn-lt"/>
                <a:ea typeface="+mn-ea"/>
                <a:cs typeface="+mn-cs"/>
              </a:rPr>
              <a:t>Questo scollamento produce conseguenze pesanti anche sulla formazione dei giovani medici: si rischia di educare professionisti che si vedono più come </a:t>
            </a:r>
            <a:r>
              <a:rPr lang="it-IT" sz="1200" i="1" kern="1200" dirty="0">
                <a:solidFill>
                  <a:schemeClr val="tx1"/>
                </a:solidFill>
                <a:effectLst/>
                <a:latin typeface="+mn-lt"/>
                <a:ea typeface="+mn-ea"/>
                <a:cs typeface="+mn-cs"/>
              </a:rPr>
              <a:t>fornitori di prestazioni</a:t>
            </a:r>
            <a:r>
              <a:rPr lang="it-IT" sz="1200" kern="1200" dirty="0">
                <a:solidFill>
                  <a:schemeClr val="tx1"/>
                </a:solidFill>
                <a:effectLst/>
                <a:latin typeface="+mn-lt"/>
                <a:ea typeface="+mn-ea"/>
                <a:cs typeface="+mn-cs"/>
              </a:rPr>
              <a:t> che come </a:t>
            </a:r>
            <a:r>
              <a:rPr lang="it-IT" sz="1200" i="1" kern="1200" dirty="0">
                <a:solidFill>
                  <a:schemeClr val="tx1"/>
                </a:solidFill>
                <a:effectLst/>
                <a:latin typeface="+mn-lt"/>
                <a:ea typeface="+mn-ea"/>
                <a:cs typeface="+mn-cs"/>
              </a:rPr>
              <a:t>custodi della salute</a:t>
            </a:r>
            <a:r>
              <a:rPr lang="it-IT" sz="1200" kern="1200" dirty="0">
                <a:solidFill>
                  <a:schemeClr val="tx1"/>
                </a:solidFill>
                <a:effectLst/>
                <a:latin typeface="+mn-lt"/>
                <a:ea typeface="+mn-ea"/>
                <a:cs typeface="+mn-cs"/>
              </a:rPr>
              <a:t>. In questo senso, il turismo sanitario è un banco di prova per tutta la professione medica: ci obbliga a chiederci quanto ancora riusciamo a difendere il significato originario del nostro lavoro e quanto invece stiamo cedendo a una logica commerciale che ci snatura.</a:t>
            </a:r>
            <a:endParaRPr lang="it-IT" dirty="0"/>
          </a:p>
        </p:txBody>
      </p:sp>
      <p:sp>
        <p:nvSpPr>
          <p:cNvPr id="4" name="Segnaposto numero diapositiva 3"/>
          <p:cNvSpPr>
            <a:spLocks noGrp="1"/>
          </p:cNvSpPr>
          <p:nvPr>
            <p:ph type="sldNum" sz="quarter" idx="5"/>
          </p:nvPr>
        </p:nvSpPr>
        <p:spPr/>
        <p:txBody>
          <a:bodyPr/>
          <a:lstStyle/>
          <a:p>
            <a:fld id="{13471FD7-4F31-4D51-B50A-700EDFEF2BCD}" type="slidenum">
              <a:rPr lang="it-IT" smtClean="0"/>
              <a:t>48</a:t>
            </a:fld>
            <a:endParaRPr lang="it-IT"/>
          </a:p>
        </p:txBody>
      </p:sp>
    </p:spTree>
    <p:extLst>
      <p:ext uri="{BB962C8B-B14F-4D97-AF65-F5344CB8AC3E}">
        <p14:creationId xmlns:p14="http://schemas.microsoft.com/office/powerpoint/2010/main" val="153319058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sz="1200" kern="1200" dirty="0">
                <a:solidFill>
                  <a:schemeClr val="tx1"/>
                </a:solidFill>
                <a:effectLst/>
                <a:latin typeface="+mn-lt"/>
                <a:ea typeface="+mn-ea"/>
                <a:cs typeface="+mn-cs"/>
              </a:rPr>
              <a:t>La medicina specialistica italiana resta, nei fatti, una delle più qualificate d’Europa. Abbiamo scuole di specializzazione di altissimo livello, centri di riferimento riconosciuti a livello internazionale, e una cultura clinica ancora fortemente ancorata al rigore scientifico e al rapporto umano con il paziente.</a:t>
            </a:r>
          </a:p>
          <a:p>
            <a:r>
              <a:rPr lang="it-IT" sz="1200" kern="1200" dirty="0">
                <a:solidFill>
                  <a:schemeClr val="tx1"/>
                </a:solidFill>
                <a:effectLst/>
                <a:latin typeface="+mn-lt"/>
                <a:ea typeface="+mn-ea"/>
                <a:cs typeface="+mn-cs"/>
              </a:rPr>
              <a:t>Eppure, qualcosa si è incrinato. Nonostante la qualità oggettiva del sistema, cresce la </a:t>
            </a:r>
            <a:r>
              <a:rPr lang="it-IT" sz="1200" b="1" kern="1200" dirty="0">
                <a:solidFill>
                  <a:schemeClr val="tx1"/>
                </a:solidFill>
                <a:effectLst/>
                <a:latin typeface="+mn-lt"/>
                <a:ea typeface="+mn-ea"/>
                <a:cs typeface="+mn-cs"/>
              </a:rPr>
              <a:t>percezione soggettiva di inefficienza o distanza</a:t>
            </a:r>
            <a:r>
              <a:rPr lang="it-IT" sz="1200" kern="1200" dirty="0">
                <a:solidFill>
                  <a:schemeClr val="tx1"/>
                </a:solidFill>
                <a:effectLst/>
                <a:latin typeface="+mn-lt"/>
                <a:ea typeface="+mn-ea"/>
                <a:cs typeface="+mn-cs"/>
              </a:rPr>
              <a:t>.</a:t>
            </a:r>
          </a:p>
          <a:p>
            <a:r>
              <a:rPr lang="it-IT" sz="1200" kern="1200" dirty="0">
                <a:solidFill>
                  <a:schemeClr val="tx1"/>
                </a:solidFill>
                <a:effectLst/>
                <a:latin typeface="+mn-lt"/>
                <a:ea typeface="+mn-ea"/>
                <a:cs typeface="+mn-cs"/>
              </a:rPr>
              <a:t>In questo contesto, la proposta estera — rapida, semplificata, confezionata con linguaggio pubblicitario e corredato di testimonianze — risulta più accessibile, più </a:t>
            </a:r>
            <a:r>
              <a:rPr lang="it-IT" sz="1200" i="1" kern="1200" dirty="0">
                <a:solidFill>
                  <a:schemeClr val="tx1"/>
                </a:solidFill>
                <a:effectLst/>
                <a:latin typeface="+mn-lt"/>
                <a:ea typeface="+mn-ea"/>
                <a:cs typeface="+mn-cs"/>
              </a:rPr>
              <a:t>user friendly</a:t>
            </a:r>
            <a:r>
              <a:rPr lang="it-IT" sz="1200" kern="1200" dirty="0">
                <a:solidFill>
                  <a:schemeClr val="tx1"/>
                </a:solidFill>
                <a:effectLst/>
                <a:latin typeface="+mn-lt"/>
                <a:ea typeface="+mn-ea"/>
                <a:cs typeface="+mn-cs"/>
              </a:rPr>
              <a:t>. Il problema non è solo economico: è comunicativo e relazionale. Il turismo sanitario nasce anche dal nostro </a:t>
            </a:r>
            <a:r>
              <a:rPr lang="it-IT" sz="1200" b="1" kern="1200" dirty="0">
                <a:solidFill>
                  <a:schemeClr val="tx1"/>
                </a:solidFill>
                <a:effectLst/>
                <a:latin typeface="+mn-lt"/>
                <a:ea typeface="+mn-ea"/>
                <a:cs typeface="+mn-cs"/>
              </a:rPr>
              <a:t>deficit di comunicazione empatica e di informazione trasparente</a:t>
            </a:r>
            <a:br>
              <a:rPr lang="it-IT" sz="1200" kern="1200" dirty="0">
                <a:solidFill>
                  <a:schemeClr val="tx1"/>
                </a:solidFill>
                <a:effectLst/>
                <a:latin typeface="+mn-lt"/>
                <a:ea typeface="+mn-ea"/>
                <a:cs typeface="+mn-cs"/>
              </a:rPr>
            </a:br>
            <a:endParaRPr lang="it-IT" dirty="0"/>
          </a:p>
        </p:txBody>
      </p:sp>
      <p:sp>
        <p:nvSpPr>
          <p:cNvPr id="4" name="Segnaposto numero diapositiva 3"/>
          <p:cNvSpPr>
            <a:spLocks noGrp="1"/>
          </p:cNvSpPr>
          <p:nvPr>
            <p:ph type="sldNum" sz="quarter" idx="5"/>
          </p:nvPr>
        </p:nvSpPr>
        <p:spPr/>
        <p:txBody>
          <a:bodyPr/>
          <a:lstStyle/>
          <a:p>
            <a:fld id="{13471FD7-4F31-4D51-B50A-700EDFEF2BCD}" type="slidenum">
              <a:rPr lang="it-IT" smtClean="0"/>
              <a:t>49</a:t>
            </a:fld>
            <a:endParaRPr lang="it-IT"/>
          </a:p>
        </p:txBody>
      </p:sp>
    </p:spTree>
    <p:extLst>
      <p:ext uri="{BB962C8B-B14F-4D97-AF65-F5344CB8AC3E}">
        <p14:creationId xmlns:p14="http://schemas.microsoft.com/office/powerpoint/2010/main" val="420212774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A9FF43-4299-7BDC-AE91-4C975BBDEF53}"/>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3E790173-108C-0BA6-6A48-8069D214F852}"/>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37AD4EA2-AB14-27F6-11E8-4DADF37B2E30}"/>
              </a:ext>
            </a:extLst>
          </p:cNvPr>
          <p:cNvSpPr>
            <a:spLocks noGrp="1"/>
          </p:cNvSpPr>
          <p:nvPr>
            <p:ph type="body" idx="1"/>
          </p:nvPr>
        </p:nvSpPr>
        <p:spPr/>
        <p:txBody>
          <a:bodyPr/>
          <a:lstStyle/>
          <a:p>
            <a:br>
              <a:rPr lang="it-IT" sz="1200" kern="1200" dirty="0">
                <a:solidFill>
                  <a:schemeClr val="tx1"/>
                </a:solidFill>
                <a:effectLst/>
                <a:latin typeface="+mn-lt"/>
                <a:ea typeface="+mn-ea"/>
                <a:cs typeface="+mn-cs"/>
              </a:rPr>
            </a:br>
            <a:r>
              <a:rPr lang="it-IT" sz="1200" kern="1200" dirty="0">
                <a:solidFill>
                  <a:schemeClr val="tx1"/>
                </a:solidFill>
                <a:effectLst/>
                <a:latin typeface="+mn-lt"/>
                <a:ea typeface="+mn-ea"/>
                <a:cs typeface="+mn-cs"/>
              </a:rPr>
              <a:t>Tempi d’attesa: in alcune branche (chirurgia plastica ricostruttiva, ortopedia, oculistica, dermatologia) i tempi per interventi programmabili superano i limiti di accettabilità, spingendo i pazienti verso soluzioni private o estere.</a:t>
            </a:r>
          </a:p>
          <a:p>
            <a:r>
              <a:rPr lang="it-IT" sz="1200" kern="1200" dirty="0">
                <a:solidFill>
                  <a:schemeClr val="tx1"/>
                </a:solidFill>
                <a:effectLst/>
                <a:latin typeface="+mn-lt"/>
                <a:ea typeface="+mn-ea"/>
                <a:cs typeface="+mn-cs"/>
              </a:rPr>
              <a:t>Asimmetria informativa: il paziente non conosce la differenza tra una struttura accreditata e una non controllata, tra un medico specialista e un operatore improvvisato.</a:t>
            </a:r>
          </a:p>
          <a:p>
            <a:r>
              <a:rPr lang="it-IT" sz="1200" kern="1200" dirty="0">
                <a:solidFill>
                  <a:schemeClr val="tx1"/>
                </a:solidFill>
                <a:effectLst/>
                <a:latin typeface="+mn-lt"/>
                <a:ea typeface="+mn-ea"/>
                <a:cs typeface="+mn-cs"/>
              </a:rPr>
              <a:t>Mancanza di comunicazione coordinata: le società scientifiche e gli ordini professionali spesso comunicano in modo frammentario, lasciando spazio a chi, con poche regole ma molto marketing, occupa la scena.</a:t>
            </a:r>
          </a:p>
          <a:p>
            <a:r>
              <a:rPr lang="it-IT" sz="1200" kern="1200" dirty="0">
                <a:solidFill>
                  <a:schemeClr val="tx1"/>
                </a:solidFill>
                <a:effectLst/>
                <a:latin typeface="+mn-lt"/>
                <a:ea typeface="+mn-ea"/>
                <a:cs typeface="+mn-cs"/>
              </a:rPr>
              <a:t>Delega alla rete: i pazienti si informano sui social, dove la qualità dell’informazione è inversamente proporzionale al volume di diffusione.</a:t>
            </a:r>
          </a:p>
          <a:p>
            <a:r>
              <a:rPr lang="it-IT" sz="1200" kern="1200" dirty="0">
                <a:solidFill>
                  <a:schemeClr val="tx1"/>
                </a:solidFill>
                <a:effectLst/>
                <a:latin typeface="+mn-lt"/>
                <a:ea typeface="+mn-ea"/>
                <a:cs typeface="+mn-cs"/>
              </a:rPr>
              <a:t>Svalutazione economica e burocratizzazione del lavoro medico: la progressiva compressione dei margini economici e il peso della burocrazia spingono alcuni professionisti a disinvestire sulla comunicazione, sulla formazione continua e sulla relazione con il paziente.</a:t>
            </a:r>
          </a:p>
          <a:p>
            <a:endParaRPr lang="it-IT" dirty="0"/>
          </a:p>
        </p:txBody>
      </p:sp>
      <p:sp>
        <p:nvSpPr>
          <p:cNvPr id="4" name="Segnaposto numero diapositiva 3">
            <a:extLst>
              <a:ext uri="{FF2B5EF4-FFF2-40B4-BE49-F238E27FC236}">
                <a16:creationId xmlns:a16="http://schemas.microsoft.com/office/drawing/2014/main" id="{A306C99A-3CAF-BCC2-4283-2D94E815340A}"/>
              </a:ext>
            </a:extLst>
          </p:cNvPr>
          <p:cNvSpPr>
            <a:spLocks noGrp="1"/>
          </p:cNvSpPr>
          <p:nvPr>
            <p:ph type="sldNum" sz="quarter" idx="5"/>
          </p:nvPr>
        </p:nvSpPr>
        <p:spPr/>
        <p:txBody>
          <a:bodyPr/>
          <a:lstStyle/>
          <a:p>
            <a:fld id="{13471FD7-4F31-4D51-B50A-700EDFEF2BCD}" type="slidenum">
              <a:rPr lang="it-IT" smtClean="0"/>
              <a:t>50</a:t>
            </a:fld>
            <a:endParaRPr lang="it-IT"/>
          </a:p>
        </p:txBody>
      </p:sp>
    </p:spTree>
    <p:extLst>
      <p:ext uri="{BB962C8B-B14F-4D97-AF65-F5344CB8AC3E}">
        <p14:creationId xmlns:p14="http://schemas.microsoft.com/office/powerpoint/2010/main" val="191673765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sz="1200" kern="1200" dirty="0">
                <a:solidFill>
                  <a:schemeClr val="tx1"/>
                </a:solidFill>
                <a:effectLst/>
                <a:latin typeface="+mn-lt"/>
                <a:ea typeface="+mn-ea"/>
                <a:cs typeface="+mn-cs"/>
              </a:rPr>
              <a:t>Contrastare il turismo sanitario non significa chiudere le frontiere, ma </a:t>
            </a:r>
            <a:r>
              <a:rPr lang="it-IT" sz="1200" b="1" kern="1200" dirty="0">
                <a:solidFill>
                  <a:schemeClr val="tx1"/>
                </a:solidFill>
                <a:effectLst/>
                <a:latin typeface="+mn-lt"/>
                <a:ea typeface="+mn-ea"/>
                <a:cs typeface="+mn-cs"/>
              </a:rPr>
              <a:t>riconquistare la fiducia</a:t>
            </a:r>
            <a:r>
              <a:rPr lang="it-IT" sz="1200" kern="1200" dirty="0">
                <a:solidFill>
                  <a:schemeClr val="tx1"/>
                </a:solidFill>
                <a:effectLst/>
                <a:latin typeface="+mn-lt"/>
                <a:ea typeface="+mn-ea"/>
                <a:cs typeface="+mn-cs"/>
              </a:rPr>
              <a:t> del paziente italiano e, al tempo stesso, valorizzare l’attrattività internazionale delle nostre eccellenze.</a:t>
            </a:r>
            <a:br>
              <a:rPr lang="it-IT" sz="1200" kern="1200" dirty="0">
                <a:solidFill>
                  <a:schemeClr val="tx1"/>
                </a:solidFill>
                <a:effectLst/>
                <a:latin typeface="+mn-lt"/>
                <a:ea typeface="+mn-ea"/>
                <a:cs typeface="+mn-cs"/>
              </a:rPr>
            </a:br>
            <a:r>
              <a:rPr lang="it-IT" sz="1200" kern="1200" dirty="0">
                <a:solidFill>
                  <a:schemeClr val="tx1"/>
                </a:solidFill>
                <a:effectLst/>
                <a:latin typeface="+mn-lt"/>
                <a:ea typeface="+mn-ea"/>
                <a:cs typeface="+mn-cs"/>
              </a:rPr>
              <a:t>Le strategie devono muoversi su più piani</a:t>
            </a:r>
            <a:endParaRPr lang="it-IT" dirty="0"/>
          </a:p>
        </p:txBody>
      </p:sp>
      <p:sp>
        <p:nvSpPr>
          <p:cNvPr id="4" name="Segnaposto numero diapositiva 3"/>
          <p:cNvSpPr>
            <a:spLocks noGrp="1"/>
          </p:cNvSpPr>
          <p:nvPr>
            <p:ph type="sldNum" sz="quarter" idx="5"/>
          </p:nvPr>
        </p:nvSpPr>
        <p:spPr/>
        <p:txBody>
          <a:bodyPr/>
          <a:lstStyle/>
          <a:p>
            <a:fld id="{13471FD7-4F31-4D51-B50A-700EDFEF2BCD}" type="slidenum">
              <a:rPr lang="it-IT" smtClean="0"/>
              <a:t>51</a:t>
            </a:fld>
            <a:endParaRPr lang="it-IT"/>
          </a:p>
        </p:txBody>
      </p:sp>
    </p:spTree>
    <p:extLst>
      <p:ext uri="{BB962C8B-B14F-4D97-AF65-F5344CB8AC3E}">
        <p14:creationId xmlns:p14="http://schemas.microsoft.com/office/powerpoint/2010/main" val="331851887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sz="1200" kern="1200" dirty="0">
                <a:solidFill>
                  <a:schemeClr val="tx1"/>
                </a:solidFill>
                <a:effectLst/>
                <a:latin typeface="+mn-lt"/>
                <a:ea typeface="+mn-ea"/>
                <a:cs typeface="+mn-cs"/>
              </a:rPr>
              <a:t>Campagne istituzionali e informative, realizzate con il contributo degli Ordini e delle Società scientifiche, per spiegare che l’intervento medico non è un prodotto ma un percorso di cura.</a:t>
            </a:r>
            <a:br>
              <a:rPr lang="it-IT" sz="1200" kern="1200" dirty="0">
                <a:solidFill>
                  <a:schemeClr val="tx1"/>
                </a:solidFill>
                <a:effectLst/>
                <a:latin typeface="+mn-lt"/>
                <a:ea typeface="+mn-ea"/>
                <a:cs typeface="+mn-cs"/>
              </a:rPr>
            </a:br>
            <a:r>
              <a:rPr lang="it-IT" sz="1200" kern="1200" dirty="0">
                <a:solidFill>
                  <a:schemeClr val="tx1"/>
                </a:solidFill>
                <a:effectLst/>
                <a:latin typeface="+mn-lt"/>
                <a:ea typeface="+mn-ea"/>
                <a:cs typeface="+mn-cs"/>
              </a:rPr>
              <a:t>Spiegare il senso del consenso informato, dei controlli di qualità, della sicurezza dei materiali.</a:t>
            </a:r>
            <a:endParaRPr lang="it-IT" dirty="0"/>
          </a:p>
        </p:txBody>
      </p:sp>
      <p:sp>
        <p:nvSpPr>
          <p:cNvPr id="4" name="Segnaposto numero diapositiva 3"/>
          <p:cNvSpPr>
            <a:spLocks noGrp="1"/>
          </p:cNvSpPr>
          <p:nvPr>
            <p:ph type="sldNum" sz="quarter" idx="5"/>
          </p:nvPr>
        </p:nvSpPr>
        <p:spPr/>
        <p:txBody>
          <a:bodyPr/>
          <a:lstStyle/>
          <a:p>
            <a:fld id="{13471FD7-4F31-4D51-B50A-700EDFEF2BCD}" type="slidenum">
              <a:rPr lang="it-IT" smtClean="0"/>
              <a:t>52</a:t>
            </a:fld>
            <a:endParaRPr lang="it-IT"/>
          </a:p>
        </p:txBody>
      </p:sp>
    </p:spTree>
    <p:extLst>
      <p:ext uri="{BB962C8B-B14F-4D97-AF65-F5344CB8AC3E}">
        <p14:creationId xmlns:p14="http://schemas.microsoft.com/office/powerpoint/2010/main" val="197132508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7C6247-ED7C-F39A-2C81-3EDB468A3DA2}"/>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35285E2F-3C19-14F3-5EC6-73B17EAB7EBE}"/>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80CCB100-2CE7-255E-4F3F-119BB428934C}"/>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200" kern="1200" dirty="0">
                <a:solidFill>
                  <a:schemeClr val="tx1"/>
                </a:solidFill>
                <a:effectLst/>
                <a:latin typeface="+mn-lt"/>
                <a:ea typeface="+mn-ea"/>
                <a:cs typeface="+mn-cs"/>
              </a:rPr>
              <a:t>Serve una comunicazione moderna, autorevole ma empatica, capace di raccontare la medicina italiana come affidabile, trasparente e tecnologicamente avanzata. Le strutture pubbliche e private devono imparare a comunicare come sistema, non come isole.</a:t>
            </a:r>
          </a:p>
          <a:p>
            <a:endParaRPr lang="it-IT" dirty="0"/>
          </a:p>
        </p:txBody>
      </p:sp>
      <p:sp>
        <p:nvSpPr>
          <p:cNvPr id="4" name="Segnaposto numero diapositiva 3">
            <a:extLst>
              <a:ext uri="{FF2B5EF4-FFF2-40B4-BE49-F238E27FC236}">
                <a16:creationId xmlns:a16="http://schemas.microsoft.com/office/drawing/2014/main" id="{A92F1B85-A8B6-909A-DC8F-DCE6425E8219}"/>
              </a:ext>
            </a:extLst>
          </p:cNvPr>
          <p:cNvSpPr>
            <a:spLocks noGrp="1"/>
          </p:cNvSpPr>
          <p:nvPr>
            <p:ph type="sldNum" sz="quarter" idx="5"/>
          </p:nvPr>
        </p:nvSpPr>
        <p:spPr/>
        <p:txBody>
          <a:bodyPr/>
          <a:lstStyle/>
          <a:p>
            <a:fld id="{13471FD7-4F31-4D51-B50A-700EDFEF2BCD}" type="slidenum">
              <a:rPr lang="it-IT" smtClean="0"/>
              <a:t>53</a:t>
            </a:fld>
            <a:endParaRPr lang="it-IT"/>
          </a:p>
        </p:txBody>
      </p:sp>
    </p:spTree>
    <p:extLst>
      <p:ext uri="{BB962C8B-B14F-4D97-AF65-F5344CB8AC3E}">
        <p14:creationId xmlns:p14="http://schemas.microsoft.com/office/powerpoint/2010/main" val="328663975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A8DD24-7EF9-503E-3EC0-70352DE3A457}"/>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91B78436-DDCF-CE5E-DFEB-5226FB514A36}"/>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51ADD5B9-E783-EBDF-CA09-170B29E1EFA7}"/>
              </a:ext>
            </a:extLst>
          </p:cNvPr>
          <p:cNvSpPr>
            <a:spLocks noGrp="1"/>
          </p:cNvSpPr>
          <p:nvPr>
            <p:ph type="body" idx="1"/>
          </p:nvPr>
        </p:nvSpPr>
        <p:spPr/>
        <p:txBody>
          <a:bodyPr/>
          <a:lstStyle/>
          <a:p>
            <a:r>
              <a:rPr lang="it-IT" sz="1200" kern="1200" dirty="0">
                <a:solidFill>
                  <a:schemeClr val="tx1"/>
                </a:solidFill>
                <a:effectLst/>
                <a:latin typeface="+mn-lt"/>
                <a:ea typeface="+mn-ea"/>
                <a:cs typeface="+mn-cs"/>
              </a:rPr>
              <a:t>Ridurre tempi e burocrazia nel SSN, potenziare la chirurgia ambulatoriale e il day surgery specialistico, aumentare la flessibilità delle liste d’attesa.</a:t>
            </a:r>
            <a:br>
              <a:rPr lang="it-IT" sz="1200" kern="1200" dirty="0">
                <a:solidFill>
                  <a:schemeClr val="tx1"/>
                </a:solidFill>
                <a:effectLst/>
                <a:latin typeface="+mn-lt"/>
                <a:ea typeface="+mn-ea"/>
                <a:cs typeface="+mn-cs"/>
              </a:rPr>
            </a:br>
            <a:r>
              <a:rPr lang="it-IT" sz="1200" kern="1200" dirty="0">
                <a:solidFill>
                  <a:schemeClr val="tx1"/>
                </a:solidFill>
                <a:effectLst/>
                <a:latin typeface="+mn-lt"/>
                <a:ea typeface="+mn-ea"/>
                <a:cs typeface="+mn-cs"/>
              </a:rPr>
              <a:t>Se il paziente trova risposta nel sistema, non sente il bisogno di cercarla altrove.</a:t>
            </a:r>
            <a:endParaRPr lang="it-IT" dirty="0"/>
          </a:p>
        </p:txBody>
      </p:sp>
      <p:sp>
        <p:nvSpPr>
          <p:cNvPr id="4" name="Segnaposto numero diapositiva 3">
            <a:extLst>
              <a:ext uri="{FF2B5EF4-FFF2-40B4-BE49-F238E27FC236}">
                <a16:creationId xmlns:a16="http://schemas.microsoft.com/office/drawing/2014/main" id="{3DC1693F-7280-3574-AB36-08FF67201D17}"/>
              </a:ext>
            </a:extLst>
          </p:cNvPr>
          <p:cNvSpPr>
            <a:spLocks noGrp="1"/>
          </p:cNvSpPr>
          <p:nvPr>
            <p:ph type="sldNum" sz="quarter" idx="5"/>
          </p:nvPr>
        </p:nvSpPr>
        <p:spPr/>
        <p:txBody>
          <a:bodyPr/>
          <a:lstStyle/>
          <a:p>
            <a:fld id="{13471FD7-4F31-4D51-B50A-700EDFEF2BCD}" type="slidenum">
              <a:rPr lang="it-IT" smtClean="0"/>
              <a:t>54</a:t>
            </a:fld>
            <a:endParaRPr lang="it-IT"/>
          </a:p>
        </p:txBody>
      </p:sp>
    </p:spTree>
    <p:extLst>
      <p:ext uri="{BB962C8B-B14F-4D97-AF65-F5344CB8AC3E}">
        <p14:creationId xmlns:p14="http://schemas.microsoft.com/office/powerpoint/2010/main" val="9669185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sz="1200" kern="1200" dirty="0">
                <a:solidFill>
                  <a:schemeClr val="tx1"/>
                </a:solidFill>
                <a:effectLst/>
                <a:latin typeface="+mn-lt"/>
                <a:ea typeface="+mn-ea"/>
                <a:cs typeface="+mn-cs"/>
              </a:rPr>
              <a:t>E allora, quello che dovremmo chiederci oggi non è soltanto perché i nostri pazienti scelgono di curarsi altrove, ma soprattutto cosa significa, per noi medici, confrontarci con questa fuga. È un problema di costi? Certamente. È un problema di regole e responsabilità? Sicuramente. Ma, prima di tutto, è un problema di fiducia: fiducia nel nostro sistema sanitario, fiducia nelle competenze dei professionisti, fiducia nella relazione medico-paziente. Solo partendo da questa consapevolezza potremo trasformare le criticità di questi tempi difficili in una sfida che ridia dignità e forza alla nostra professione. Perché, come ricorda il titolo del convegno, </a:t>
            </a:r>
            <a:r>
              <a:rPr lang="it-IT" sz="1200" i="1" kern="1200" dirty="0">
                <a:solidFill>
                  <a:schemeClr val="tx1"/>
                </a:solidFill>
                <a:effectLst/>
                <a:latin typeface="+mn-lt"/>
                <a:ea typeface="+mn-ea"/>
                <a:cs typeface="+mn-cs"/>
              </a:rPr>
              <a:t>mala tempora </a:t>
            </a:r>
            <a:r>
              <a:rPr lang="it-IT" sz="1200" i="1" kern="1200" dirty="0" err="1">
                <a:solidFill>
                  <a:schemeClr val="tx1"/>
                </a:solidFill>
                <a:effectLst/>
                <a:latin typeface="+mn-lt"/>
                <a:ea typeface="+mn-ea"/>
                <a:cs typeface="+mn-cs"/>
              </a:rPr>
              <a:t>currunt</a:t>
            </a:r>
            <a:r>
              <a:rPr lang="it-IT" sz="1200" kern="1200" dirty="0">
                <a:solidFill>
                  <a:schemeClr val="tx1"/>
                </a:solidFill>
                <a:effectLst/>
                <a:latin typeface="+mn-lt"/>
                <a:ea typeface="+mn-ea"/>
                <a:cs typeface="+mn-cs"/>
              </a:rPr>
              <a:t>… ma spetta a noi medici evitare che diventino tempi irreversibili.</a:t>
            </a:r>
            <a:endParaRPr lang="it-IT" dirty="0"/>
          </a:p>
        </p:txBody>
      </p:sp>
      <p:sp>
        <p:nvSpPr>
          <p:cNvPr id="4" name="Segnaposto numero diapositiva 3"/>
          <p:cNvSpPr>
            <a:spLocks noGrp="1"/>
          </p:cNvSpPr>
          <p:nvPr>
            <p:ph type="sldNum" sz="quarter" idx="5"/>
          </p:nvPr>
        </p:nvSpPr>
        <p:spPr/>
        <p:txBody>
          <a:bodyPr/>
          <a:lstStyle/>
          <a:p>
            <a:fld id="{13471FD7-4F31-4D51-B50A-700EDFEF2BCD}" type="slidenum">
              <a:rPr lang="it-IT" smtClean="0"/>
              <a:t>4</a:t>
            </a:fld>
            <a:endParaRPr lang="it-IT"/>
          </a:p>
        </p:txBody>
      </p:sp>
    </p:spTree>
    <p:extLst>
      <p:ext uri="{BB962C8B-B14F-4D97-AF65-F5344CB8AC3E}">
        <p14:creationId xmlns:p14="http://schemas.microsoft.com/office/powerpoint/2010/main" val="255072393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D70DB8-AD40-5570-7D64-029D50925979}"/>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4E31C13D-7D94-A8EF-361C-06FDA7521705}"/>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9CDED46A-1455-C8E4-2544-109C5187CEB9}"/>
              </a:ext>
            </a:extLst>
          </p:cNvPr>
          <p:cNvSpPr>
            <a:spLocks noGrp="1"/>
          </p:cNvSpPr>
          <p:nvPr>
            <p:ph type="body" idx="1"/>
          </p:nvPr>
        </p:nvSpPr>
        <p:spPr/>
        <p:txBody>
          <a:bodyPr/>
          <a:lstStyle/>
          <a:p>
            <a:r>
              <a:rPr lang="it-IT" sz="1200" kern="1200" dirty="0">
                <a:solidFill>
                  <a:schemeClr val="tx1"/>
                </a:solidFill>
                <a:effectLst/>
                <a:latin typeface="+mn-lt"/>
                <a:ea typeface="+mn-ea"/>
                <a:cs typeface="+mn-cs"/>
              </a:rPr>
              <a:t>Restituire dignità economica e professionale alla figura dello specialista.</a:t>
            </a:r>
            <a:br>
              <a:rPr lang="it-IT" sz="1200" kern="1200" dirty="0">
                <a:solidFill>
                  <a:schemeClr val="tx1"/>
                </a:solidFill>
                <a:effectLst/>
                <a:latin typeface="+mn-lt"/>
                <a:ea typeface="+mn-ea"/>
                <a:cs typeface="+mn-cs"/>
              </a:rPr>
            </a:br>
            <a:r>
              <a:rPr lang="it-IT" sz="1200" kern="1200" dirty="0">
                <a:solidFill>
                  <a:schemeClr val="tx1"/>
                </a:solidFill>
                <a:effectLst/>
                <a:latin typeface="+mn-lt"/>
                <a:ea typeface="+mn-ea"/>
                <a:cs typeface="+mn-cs"/>
              </a:rPr>
              <a:t>Un medico che ha tempo per ascoltare e spiegare riduce il rischio di fuga più di qualunque campagna pubblicitaria.</a:t>
            </a:r>
          </a:p>
        </p:txBody>
      </p:sp>
      <p:sp>
        <p:nvSpPr>
          <p:cNvPr id="4" name="Segnaposto numero diapositiva 3">
            <a:extLst>
              <a:ext uri="{FF2B5EF4-FFF2-40B4-BE49-F238E27FC236}">
                <a16:creationId xmlns:a16="http://schemas.microsoft.com/office/drawing/2014/main" id="{F5C4E855-78AC-45A2-0578-60DD37A7E586}"/>
              </a:ext>
            </a:extLst>
          </p:cNvPr>
          <p:cNvSpPr>
            <a:spLocks noGrp="1"/>
          </p:cNvSpPr>
          <p:nvPr>
            <p:ph type="sldNum" sz="quarter" idx="5"/>
          </p:nvPr>
        </p:nvSpPr>
        <p:spPr/>
        <p:txBody>
          <a:bodyPr/>
          <a:lstStyle/>
          <a:p>
            <a:fld id="{13471FD7-4F31-4D51-B50A-700EDFEF2BCD}" type="slidenum">
              <a:rPr lang="it-IT" smtClean="0"/>
              <a:t>55</a:t>
            </a:fld>
            <a:endParaRPr lang="it-IT"/>
          </a:p>
        </p:txBody>
      </p:sp>
    </p:spTree>
    <p:extLst>
      <p:ext uri="{BB962C8B-B14F-4D97-AF65-F5344CB8AC3E}">
        <p14:creationId xmlns:p14="http://schemas.microsoft.com/office/powerpoint/2010/main" val="161350568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12114D-80CA-7C82-87FF-CEFFCEE91D96}"/>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C8374CE6-D51A-D8DD-5BC1-06692C27076B}"/>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C5AFA4C7-39A7-6931-1EDE-0FE613D4AB69}"/>
              </a:ext>
            </a:extLst>
          </p:cNvPr>
          <p:cNvSpPr>
            <a:spLocks noGrp="1"/>
          </p:cNvSpPr>
          <p:nvPr>
            <p:ph type="body" idx="1"/>
          </p:nvPr>
        </p:nvSpPr>
        <p:spPr/>
        <p:txBody>
          <a:bodyPr/>
          <a:lstStyle/>
          <a:p>
            <a:r>
              <a:rPr lang="it-IT" sz="1200" kern="1200" dirty="0">
                <a:solidFill>
                  <a:schemeClr val="tx1"/>
                </a:solidFill>
                <a:effectLst/>
                <a:latin typeface="+mn-lt"/>
                <a:ea typeface="+mn-ea"/>
                <a:cs typeface="+mn-cs"/>
              </a:rPr>
              <a:t>Costruire reti di collaborazione tra ordini, società scientifiche, associazioni di pazienti e media.</a:t>
            </a:r>
            <a:br>
              <a:rPr lang="it-IT" sz="1200" kern="1200" dirty="0">
                <a:solidFill>
                  <a:schemeClr val="tx1"/>
                </a:solidFill>
                <a:effectLst/>
                <a:latin typeface="+mn-lt"/>
                <a:ea typeface="+mn-ea"/>
                <a:cs typeface="+mn-cs"/>
              </a:rPr>
            </a:br>
            <a:r>
              <a:rPr lang="it-IT" sz="1200" kern="1200" dirty="0">
                <a:solidFill>
                  <a:schemeClr val="tx1"/>
                </a:solidFill>
                <a:effectLst/>
                <a:latin typeface="+mn-lt"/>
                <a:ea typeface="+mn-ea"/>
                <a:cs typeface="+mn-cs"/>
              </a:rPr>
              <a:t>L’obiettivo non è demonizzare chi si rivolge all’estero, ma </a:t>
            </a:r>
            <a:r>
              <a:rPr lang="it-IT" sz="1200" b="1" kern="1200" dirty="0">
                <a:solidFill>
                  <a:schemeClr val="tx1"/>
                </a:solidFill>
                <a:effectLst/>
                <a:latin typeface="+mn-lt"/>
                <a:ea typeface="+mn-ea"/>
                <a:cs typeface="+mn-cs"/>
              </a:rPr>
              <a:t>informare, responsabilizzare e proteggere.</a:t>
            </a:r>
            <a:endParaRPr lang="it-IT" dirty="0"/>
          </a:p>
        </p:txBody>
      </p:sp>
      <p:sp>
        <p:nvSpPr>
          <p:cNvPr id="4" name="Segnaposto numero diapositiva 3">
            <a:extLst>
              <a:ext uri="{FF2B5EF4-FFF2-40B4-BE49-F238E27FC236}">
                <a16:creationId xmlns:a16="http://schemas.microsoft.com/office/drawing/2014/main" id="{3AE96372-776F-08B0-8750-1D59D33AF232}"/>
              </a:ext>
            </a:extLst>
          </p:cNvPr>
          <p:cNvSpPr>
            <a:spLocks noGrp="1"/>
          </p:cNvSpPr>
          <p:nvPr>
            <p:ph type="sldNum" sz="quarter" idx="5"/>
          </p:nvPr>
        </p:nvSpPr>
        <p:spPr/>
        <p:txBody>
          <a:bodyPr/>
          <a:lstStyle/>
          <a:p>
            <a:fld id="{13471FD7-4F31-4D51-B50A-700EDFEF2BCD}" type="slidenum">
              <a:rPr lang="it-IT" smtClean="0"/>
              <a:t>56</a:t>
            </a:fld>
            <a:endParaRPr lang="it-IT"/>
          </a:p>
        </p:txBody>
      </p:sp>
    </p:spTree>
    <p:extLst>
      <p:ext uri="{BB962C8B-B14F-4D97-AF65-F5344CB8AC3E}">
        <p14:creationId xmlns:p14="http://schemas.microsoft.com/office/powerpoint/2010/main" val="365541303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7B41C3-0FFB-65A4-3AC3-9C74431519EE}"/>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7480E753-9EE8-F9EA-3A3D-7CC54A15FD95}"/>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DE03CC62-CAE8-A829-1767-2E12899DCEDE}"/>
              </a:ext>
            </a:extLst>
          </p:cNvPr>
          <p:cNvSpPr>
            <a:spLocks noGrp="1"/>
          </p:cNvSpPr>
          <p:nvPr>
            <p:ph type="body" idx="1"/>
          </p:nvPr>
        </p:nvSpPr>
        <p:spPr/>
        <p:txBody>
          <a:bodyPr/>
          <a:lstStyle/>
          <a:p>
            <a:r>
              <a:rPr lang="it-IT" sz="1200" kern="1200" dirty="0">
                <a:solidFill>
                  <a:schemeClr val="tx1"/>
                </a:solidFill>
                <a:effectLst/>
                <a:latin typeface="+mn-lt"/>
                <a:ea typeface="+mn-ea"/>
                <a:cs typeface="+mn-cs"/>
              </a:rPr>
              <a:t>La medicina specialistica italiana non deve difendersi dal turismo sanitario: deve </a:t>
            </a:r>
            <a:r>
              <a:rPr lang="it-IT" sz="1200" b="1" kern="1200" dirty="0">
                <a:solidFill>
                  <a:schemeClr val="tx1"/>
                </a:solidFill>
                <a:effectLst/>
                <a:latin typeface="+mn-lt"/>
                <a:ea typeface="+mn-ea"/>
                <a:cs typeface="+mn-cs"/>
              </a:rPr>
              <a:t>riappropriarsi del suo ruolo di riferimento</a:t>
            </a:r>
            <a:r>
              <a:rPr lang="it-IT" sz="1200" kern="1200" dirty="0">
                <a:solidFill>
                  <a:schemeClr val="tx1"/>
                </a:solidFill>
                <a:effectLst/>
                <a:latin typeface="+mn-lt"/>
                <a:ea typeface="+mn-ea"/>
                <a:cs typeface="+mn-cs"/>
              </a:rPr>
              <a:t>.</a:t>
            </a:r>
            <a:br>
              <a:rPr lang="it-IT" sz="1200" kern="1200" dirty="0">
                <a:solidFill>
                  <a:schemeClr val="tx1"/>
                </a:solidFill>
                <a:effectLst/>
                <a:latin typeface="+mn-lt"/>
                <a:ea typeface="+mn-ea"/>
                <a:cs typeface="+mn-cs"/>
              </a:rPr>
            </a:br>
            <a:r>
              <a:rPr lang="it-IT" sz="1200" kern="1200" dirty="0">
                <a:solidFill>
                  <a:schemeClr val="tx1"/>
                </a:solidFill>
                <a:effectLst/>
                <a:latin typeface="+mn-lt"/>
                <a:ea typeface="+mn-ea"/>
                <a:cs typeface="+mn-cs"/>
              </a:rPr>
              <a:t>Abbiamo le competenze, la tecnologia e la cultura professionale per farlo.</a:t>
            </a:r>
            <a:br>
              <a:rPr lang="it-IT" sz="1200" kern="1200" dirty="0">
                <a:solidFill>
                  <a:schemeClr val="tx1"/>
                </a:solidFill>
                <a:effectLst/>
                <a:latin typeface="+mn-lt"/>
                <a:ea typeface="+mn-ea"/>
                <a:cs typeface="+mn-cs"/>
              </a:rPr>
            </a:br>
            <a:r>
              <a:rPr lang="it-IT" sz="1200" kern="1200" dirty="0">
                <a:solidFill>
                  <a:schemeClr val="tx1"/>
                </a:solidFill>
                <a:effectLst/>
                <a:latin typeface="+mn-lt"/>
                <a:ea typeface="+mn-ea"/>
                <a:cs typeface="+mn-cs"/>
              </a:rPr>
              <a:t>Serve però un patto nuovo tra medici, istituzioni e cittadini — un patto fondato sulla fiducia, la trasparenza e la responsabilità condivisa. Solo così potremo trasformare un fenomeno di fuga in un’occasione di crescita del sistema</a:t>
            </a:r>
            <a:endParaRPr lang="it-IT" dirty="0"/>
          </a:p>
        </p:txBody>
      </p:sp>
      <p:sp>
        <p:nvSpPr>
          <p:cNvPr id="4" name="Segnaposto numero diapositiva 3">
            <a:extLst>
              <a:ext uri="{FF2B5EF4-FFF2-40B4-BE49-F238E27FC236}">
                <a16:creationId xmlns:a16="http://schemas.microsoft.com/office/drawing/2014/main" id="{7D05FB37-E6FA-DCAC-DBBA-30860AC08722}"/>
              </a:ext>
            </a:extLst>
          </p:cNvPr>
          <p:cNvSpPr>
            <a:spLocks noGrp="1"/>
          </p:cNvSpPr>
          <p:nvPr>
            <p:ph type="sldNum" sz="quarter" idx="5"/>
          </p:nvPr>
        </p:nvSpPr>
        <p:spPr/>
        <p:txBody>
          <a:bodyPr/>
          <a:lstStyle/>
          <a:p>
            <a:fld id="{13471FD7-4F31-4D51-B50A-700EDFEF2BCD}" type="slidenum">
              <a:rPr lang="it-IT" smtClean="0"/>
              <a:t>59</a:t>
            </a:fld>
            <a:endParaRPr lang="it-IT"/>
          </a:p>
        </p:txBody>
      </p:sp>
    </p:spTree>
    <p:extLst>
      <p:ext uri="{BB962C8B-B14F-4D97-AF65-F5344CB8AC3E}">
        <p14:creationId xmlns:p14="http://schemas.microsoft.com/office/powerpoint/2010/main" val="301089960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sz="1200" kern="1200" dirty="0">
                <a:solidFill>
                  <a:schemeClr val="tx1"/>
                </a:solidFill>
                <a:effectLst/>
                <a:latin typeface="+mn-lt"/>
                <a:ea typeface="+mn-ea"/>
                <a:cs typeface="+mn-cs"/>
              </a:rPr>
              <a:t>Il turismo sanitario non è un nemico da combattere: è un </a:t>
            </a:r>
            <a:r>
              <a:rPr lang="it-IT" sz="1200" b="1" kern="1200" dirty="0">
                <a:solidFill>
                  <a:schemeClr val="tx1"/>
                </a:solidFill>
                <a:effectLst/>
                <a:latin typeface="+mn-lt"/>
                <a:ea typeface="+mn-ea"/>
                <a:cs typeface="+mn-cs"/>
              </a:rPr>
              <a:t>termometro</a:t>
            </a:r>
            <a:r>
              <a:rPr lang="it-IT" sz="1200" kern="1200" dirty="0">
                <a:solidFill>
                  <a:schemeClr val="tx1"/>
                </a:solidFill>
                <a:effectLst/>
                <a:latin typeface="+mn-lt"/>
                <a:ea typeface="+mn-ea"/>
                <a:cs typeface="+mn-cs"/>
              </a:rPr>
              <a:t> che misura il grado di fiducia che il cittadino ripone nella medicina del proprio Paese. Se molti pazienti scelgono di curarsi altrove, è perché da noi non trovano risposta a qualche bisogno — economico, comunicativo o relazionale. La prima strategia, quindi, è </a:t>
            </a:r>
            <a:r>
              <a:rPr lang="it-IT" sz="1200" b="1" kern="1200" dirty="0">
                <a:solidFill>
                  <a:schemeClr val="tx1"/>
                </a:solidFill>
                <a:effectLst/>
                <a:latin typeface="+mn-lt"/>
                <a:ea typeface="+mn-ea"/>
                <a:cs typeface="+mn-cs"/>
              </a:rPr>
              <a:t>ascoltare</a:t>
            </a:r>
            <a:r>
              <a:rPr lang="it-IT" sz="1200" kern="1200" dirty="0">
                <a:solidFill>
                  <a:schemeClr val="tx1"/>
                </a:solidFill>
                <a:effectLst/>
                <a:latin typeface="+mn-lt"/>
                <a:ea typeface="+mn-ea"/>
                <a:cs typeface="+mn-cs"/>
              </a:rPr>
              <a:t>. Capire perché i nostri pazienti se ne vanno, cosa cercano, cosa percepiscono come mancante. Non si tratta di rincorrere le offerte ‘low cost’, ma di ristabilire un’alleanza di fiducia</a:t>
            </a:r>
            <a:endParaRPr lang="it-IT" dirty="0"/>
          </a:p>
        </p:txBody>
      </p:sp>
      <p:sp>
        <p:nvSpPr>
          <p:cNvPr id="4" name="Segnaposto numero diapositiva 3"/>
          <p:cNvSpPr>
            <a:spLocks noGrp="1"/>
          </p:cNvSpPr>
          <p:nvPr>
            <p:ph type="sldNum" sz="quarter" idx="5"/>
          </p:nvPr>
        </p:nvSpPr>
        <p:spPr/>
        <p:txBody>
          <a:bodyPr/>
          <a:lstStyle/>
          <a:p>
            <a:fld id="{13471FD7-4F31-4D51-B50A-700EDFEF2BCD}" type="slidenum">
              <a:rPr lang="it-IT" smtClean="0"/>
              <a:t>60</a:t>
            </a:fld>
            <a:endParaRPr lang="it-IT"/>
          </a:p>
        </p:txBody>
      </p:sp>
    </p:spTree>
    <p:extLst>
      <p:ext uri="{BB962C8B-B14F-4D97-AF65-F5344CB8AC3E}">
        <p14:creationId xmlns:p14="http://schemas.microsoft.com/office/powerpoint/2010/main" val="149642530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200" kern="1200" dirty="0">
                <a:solidFill>
                  <a:schemeClr val="tx1"/>
                </a:solidFill>
                <a:effectLst/>
                <a:latin typeface="+mn-lt"/>
                <a:ea typeface="+mn-ea"/>
                <a:cs typeface="+mn-cs"/>
              </a:rPr>
              <a:t>Propongo tre linee di intervento integrabili tra loro, da attuare a livello di </a:t>
            </a:r>
            <a:r>
              <a:rPr lang="it-IT" sz="1200" b="1" kern="1200" dirty="0">
                <a:solidFill>
                  <a:schemeClr val="tx1"/>
                </a:solidFill>
                <a:effectLst/>
                <a:latin typeface="+mn-lt"/>
                <a:ea typeface="+mn-ea"/>
                <a:cs typeface="+mn-cs"/>
              </a:rPr>
              <a:t>Ordini, Società scientifiche e singoli professionisti</a:t>
            </a:r>
            <a:r>
              <a:rPr lang="it-IT" sz="1200" kern="1200" dirty="0">
                <a:solidFill>
                  <a:schemeClr val="tx1"/>
                </a:solidFill>
                <a:effectLst/>
                <a:latin typeface="+mn-lt"/>
                <a:ea typeface="+mn-ea"/>
                <a:cs typeface="+mn-cs"/>
              </a:rPr>
              <a:t>.</a:t>
            </a:r>
          </a:p>
          <a:p>
            <a:endParaRPr lang="it-IT" dirty="0"/>
          </a:p>
        </p:txBody>
      </p:sp>
      <p:sp>
        <p:nvSpPr>
          <p:cNvPr id="4" name="Segnaposto numero diapositiva 3"/>
          <p:cNvSpPr>
            <a:spLocks noGrp="1"/>
          </p:cNvSpPr>
          <p:nvPr>
            <p:ph type="sldNum" sz="quarter" idx="5"/>
          </p:nvPr>
        </p:nvSpPr>
        <p:spPr/>
        <p:txBody>
          <a:bodyPr/>
          <a:lstStyle/>
          <a:p>
            <a:fld id="{13471FD7-4F31-4D51-B50A-700EDFEF2BCD}" type="slidenum">
              <a:rPr lang="it-IT" smtClean="0"/>
              <a:t>61</a:t>
            </a:fld>
            <a:endParaRPr lang="it-IT"/>
          </a:p>
        </p:txBody>
      </p:sp>
    </p:spTree>
    <p:extLst>
      <p:ext uri="{BB962C8B-B14F-4D97-AF65-F5344CB8AC3E}">
        <p14:creationId xmlns:p14="http://schemas.microsoft.com/office/powerpoint/2010/main" val="34669440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sz="1200" b="1" kern="1200" dirty="0">
                <a:solidFill>
                  <a:schemeClr val="tx1"/>
                </a:solidFill>
                <a:effectLst/>
                <a:latin typeface="+mn-lt"/>
                <a:ea typeface="+mn-ea"/>
                <a:cs typeface="+mn-cs"/>
              </a:rPr>
              <a:t>a. Informare – Educazione sanitaria e consapevolezza</a:t>
            </a:r>
            <a:endParaRPr lang="it-IT" sz="1200" kern="1200" dirty="0">
              <a:solidFill>
                <a:schemeClr val="tx1"/>
              </a:solidFill>
              <a:effectLst/>
              <a:latin typeface="+mn-lt"/>
              <a:ea typeface="+mn-ea"/>
              <a:cs typeface="+mn-cs"/>
            </a:endParaRPr>
          </a:p>
          <a:p>
            <a:r>
              <a:rPr lang="it-IT" sz="1200" kern="1200" dirty="0">
                <a:solidFill>
                  <a:schemeClr val="tx1"/>
                </a:solidFill>
                <a:effectLst/>
                <a:latin typeface="+mn-lt"/>
                <a:ea typeface="+mn-ea"/>
                <a:cs typeface="+mn-cs"/>
              </a:rPr>
              <a:t>“Serve una vera e propria </a:t>
            </a:r>
            <a:r>
              <a:rPr lang="it-IT" sz="1200" i="1" kern="1200" dirty="0">
                <a:solidFill>
                  <a:schemeClr val="tx1"/>
                </a:solidFill>
                <a:effectLst/>
                <a:latin typeface="+mn-lt"/>
                <a:ea typeface="+mn-ea"/>
                <a:cs typeface="+mn-cs"/>
              </a:rPr>
              <a:t>educazione sanitaria del cittadino-consumatore</a:t>
            </a:r>
            <a:r>
              <a:rPr lang="it-IT" sz="1200" kern="1200" dirty="0">
                <a:solidFill>
                  <a:schemeClr val="tx1"/>
                </a:solidFill>
                <a:effectLst/>
                <a:latin typeface="+mn-lt"/>
                <a:ea typeface="+mn-ea"/>
                <a:cs typeface="+mn-cs"/>
              </a:rPr>
              <a:t>. Bisogna spiegare cosa significa affidarsi a un sistema controllato, perché esistono protocolli e certificazioni, perché il consenso informato non è una burocrazia ma una garanzia. Si potrebbero creare:</a:t>
            </a:r>
          </a:p>
          <a:p>
            <a:pPr lvl="0"/>
            <a:r>
              <a:rPr lang="it-IT" sz="1200" b="1" kern="1200" dirty="0">
                <a:solidFill>
                  <a:schemeClr val="tx1"/>
                </a:solidFill>
                <a:effectLst/>
                <a:latin typeface="+mn-lt"/>
                <a:ea typeface="+mn-ea"/>
                <a:cs typeface="+mn-cs"/>
              </a:rPr>
              <a:t>Campagne informative nazionali</a:t>
            </a:r>
            <a:r>
              <a:rPr lang="it-IT" sz="1200" kern="1200" dirty="0">
                <a:solidFill>
                  <a:schemeClr val="tx1"/>
                </a:solidFill>
                <a:effectLst/>
                <a:latin typeface="+mn-lt"/>
                <a:ea typeface="+mn-ea"/>
                <a:cs typeface="+mn-cs"/>
              </a:rPr>
              <a:t> coordinate da FNOMCeO e Ministero della Salute, anche con linguaggi moderni (social media, video brevi, testimonianze reali).</a:t>
            </a:r>
          </a:p>
          <a:p>
            <a:pPr lvl="0"/>
            <a:r>
              <a:rPr lang="it-IT" sz="1200" b="1" kern="1200" dirty="0">
                <a:solidFill>
                  <a:schemeClr val="tx1"/>
                </a:solidFill>
                <a:effectLst/>
                <a:latin typeface="+mn-lt"/>
                <a:ea typeface="+mn-ea"/>
                <a:cs typeface="+mn-cs"/>
              </a:rPr>
              <a:t>Sportelli informativi negli Ordini</a:t>
            </a:r>
            <a:r>
              <a:rPr lang="it-IT" sz="1200" kern="1200" dirty="0">
                <a:solidFill>
                  <a:schemeClr val="tx1"/>
                </a:solidFill>
                <a:effectLst/>
                <a:latin typeface="+mn-lt"/>
                <a:ea typeface="+mn-ea"/>
                <a:cs typeface="+mn-cs"/>
              </a:rPr>
              <a:t> dove il cittadino possa chiedere informazioni sui percorsi di cura sicuri e su come verificare l’accreditamento di una struttura o la specializzazione di un medico.</a:t>
            </a:r>
          </a:p>
          <a:p>
            <a:r>
              <a:rPr lang="it-IT" sz="1200" b="1" kern="1200" dirty="0">
                <a:solidFill>
                  <a:schemeClr val="tx1"/>
                </a:solidFill>
                <a:effectLst/>
                <a:latin typeface="+mn-lt"/>
                <a:ea typeface="+mn-ea"/>
                <a:cs typeface="+mn-cs"/>
              </a:rPr>
              <a:t>Collaborazioni con le associazioni dei pazienti</a:t>
            </a:r>
            <a:r>
              <a:rPr lang="it-IT" sz="1200" kern="1200" dirty="0">
                <a:solidFill>
                  <a:schemeClr val="tx1"/>
                </a:solidFill>
                <a:effectLst/>
                <a:latin typeface="+mn-lt"/>
                <a:ea typeface="+mn-ea"/>
                <a:cs typeface="+mn-cs"/>
              </a:rPr>
              <a:t>, per tradurre il linguaggio tecnico in termini comprensibili e prevenire le scelte avventate.”</a:t>
            </a:r>
            <a:endParaRPr lang="it-IT" dirty="0"/>
          </a:p>
        </p:txBody>
      </p:sp>
      <p:sp>
        <p:nvSpPr>
          <p:cNvPr id="4" name="Segnaposto numero diapositiva 3"/>
          <p:cNvSpPr>
            <a:spLocks noGrp="1"/>
          </p:cNvSpPr>
          <p:nvPr>
            <p:ph type="sldNum" sz="quarter" idx="5"/>
          </p:nvPr>
        </p:nvSpPr>
        <p:spPr/>
        <p:txBody>
          <a:bodyPr/>
          <a:lstStyle/>
          <a:p>
            <a:fld id="{13471FD7-4F31-4D51-B50A-700EDFEF2BCD}" type="slidenum">
              <a:rPr lang="it-IT" smtClean="0"/>
              <a:t>62</a:t>
            </a:fld>
            <a:endParaRPr lang="it-IT"/>
          </a:p>
        </p:txBody>
      </p:sp>
    </p:spTree>
    <p:extLst>
      <p:ext uri="{BB962C8B-B14F-4D97-AF65-F5344CB8AC3E}">
        <p14:creationId xmlns:p14="http://schemas.microsoft.com/office/powerpoint/2010/main" val="282943531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sz="1200" kern="1200" dirty="0">
                <a:solidFill>
                  <a:schemeClr val="tx1"/>
                </a:solidFill>
                <a:effectLst/>
                <a:latin typeface="+mn-lt"/>
                <a:ea typeface="+mn-ea"/>
                <a:cs typeface="+mn-cs"/>
              </a:rPr>
              <a:t>La seconda linea è quella della </a:t>
            </a:r>
            <a:r>
              <a:rPr lang="it-IT" sz="1200" b="1" kern="1200" dirty="0">
                <a:solidFill>
                  <a:schemeClr val="tx1"/>
                </a:solidFill>
                <a:effectLst/>
                <a:latin typeface="+mn-lt"/>
                <a:ea typeface="+mn-ea"/>
                <a:cs typeface="+mn-cs"/>
              </a:rPr>
              <a:t>tutela</a:t>
            </a:r>
            <a:r>
              <a:rPr lang="it-IT" sz="1200" kern="1200" dirty="0">
                <a:solidFill>
                  <a:schemeClr val="tx1"/>
                </a:solidFill>
                <a:effectLst/>
                <a:latin typeface="+mn-lt"/>
                <a:ea typeface="+mn-ea"/>
                <a:cs typeface="+mn-cs"/>
              </a:rPr>
              <a:t>. Il turismo sanitario prospera anche grazie a un vuoto normativo e informativo: il cittadino non sa quali siano le tutele in caso di complicanza, né come far valere i propri diritti. Occorrono:</a:t>
            </a:r>
          </a:p>
          <a:p>
            <a:pPr lvl="0"/>
            <a:r>
              <a:rPr lang="it-IT" sz="1200" b="1" kern="1200" dirty="0">
                <a:solidFill>
                  <a:schemeClr val="tx1"/>
                </a:solidFill>
                <a:effectLst/>
                <a:latin typeface="+mn-lt"/>
                <a:ea typeface="+mn-ea"/>
                <a:cs typeface="+mn-cs"/>
              </a:rPr>
              <a:t>Accordi bilaterali europei</a:t>
            </a:r>
            <a:r>
              <a:rPr lang="it-IT" sz="1200" kern="1200" dirty="0">
                <a:solidFill>
                  <a:schemeClr val="tx1"/>
                </a:solidFill>
                <a:effectLst/>
                <a:latin typeface="+mn-lt"/>
                <a:ea typeface="+mn-ea"/>
                <a:cs typeface="+mn-cs"/>
              </a:rPr>
              <a:t> per la tracciabilità dei dispositivi medici e delle cartelle cliniche in caso di interventi eseguiti all’estero.</a:t>
            </a:r>
          </a:p>
          <a:p>
            <a:pPr lvl="0"/>
            <a:r>
              <a:rPr lang="it-IT" sz="1200" b="1" kern="1200" dirty="0">
                <a:solidFill>
                  <a:schemeClr val="tx1"/>
                </a:solidFill>
                <a:effectLst/>
                <a:latin typeface="+mn-lt"/>
                <a:ea typeface="+mn-ea"/>
                <a:cs typeface="+mn-cs"/>
              </a:rPr>
              <a:t>Certificazioni europee armonizzate</a:t>
            </a:r>
            <a:r>
              <a:rPr lang="it-IT" sz="1200" kern="1200" dirty="0">
                <a:solidFill>
                  <a:schemeClr val="tx1"/>
                </a:solidFill>
                <a:effectLst/>
                <a:latin typeface="+mn-lt"/>
                <a:ea typeface="+mn-ea"/>
                <a:cs typeface="+mn-cs"/>
              </a:rPr>
              <a:t> per le strutture che accolgono pazienti stranieri, con garanzie di sicurezza, sterilità e qualificazione del personale.</a:t>
            </a:r>
          </a:p>
          <a:p>
            <a:pPr lvl="0"/>
            <a:r>
              <a:rPr lang="it-IT" sz="1200" b="1" kern="1200" dirty="0">
                <a:solidFill>
                  <a:schemeClr val="tx1"/>
                </a:solidFill>
                <a:effectLst/>
                <a:latin typeface="+mn-lt"/>
                <a:ea typeface="+mn-ea"/>
                <a:cs typeface="+mn-cs"/>
              </a:rPr>
              <a:t>Rafforzamento del ruolo degli Ordini professionali</a:t>
            </a:r>
            <a:r>
              <a:rPr lang="it-IT" sz="1200" kern="1200" dirty="0">
                <a:solidFill>
                  <a:schemeClr val="tx1"/>
                </a:solidFill>
                <a:effectLst/>
                <a:latin typeface="+mn-lt"/>
                <a:ea typeface="+mn-ea"/>
                <a:cs typeface="+mn-cs"/>
              </a:rPr>
              <a:t> nel contrasto all’abusivismo e nel monitoraggio della comunicazione sanitaria online, che oggi è spesso priva di controllo.</a:t>
            </a:r>
          </a:p>
          <a:p>
            <a:r>
              <a:rPr lang="it-IT" sz="1200" kern="1200" dirty="0">
                <a:solidFill>
                  <a:schemeClr val="tx1"/>
                </a:solidFill>
                <a:effectLst/>
                <a:latin typeface="+mn-lt"/>
                <a:ea typeface="+mn-ea"/>
                <a:cs typeface="+mn-cs"/>
              </a:rPr>
              <a:t>Allo stesso tempo, è importante ricordare che anche in Italia dobbiamo mantenere standard etici elevati: la </a:t>
            </a:r>
            <a:r>
              <a:rPr lang="it-IT" sz="1200" b="1" kern="1200" dirty="0">
                <a:solidFill>
                  <a:schemeClr val="tx1"/>
                </a:solidFill>
                <a:effectLst/>
                <a:latin typeface="+mn-lt"/>
                <a:ea typeface="+mn-ea"/>
                <a:cs typeface="+mn-cs"/>
              </a:rPr>
              <a:t>trasparenza sui costi</a:t>
            </a:r>
            <a:r>
              <a:rPr lang="it-IT" sz="1200" kern="1200" dirty="0">
                <a:solidFill>
                  <a:schemeClr val="tx1"/>
                </a:solidFill>
                <a:effectLst/>
                <a:latin typeface="+mn-lt"/>
                <a:ea typeface="+mn-ea"/>
                <a:cs typeface="+mn-cs"/>
              </a:rPr>
              <a:t>, la chiarezza nelle indicazioni terapeutiche e la </a:t>
            </a:r>
            <a:r>
              <a:rPr lang="it-IT" sz="1200" b="1" kern="1200" dirty="0">
                <a:solidFill>
                  <a:schemeClr val="tx1"/>
                </a:solidFill>
                <a:effectLst/>
                <a:latin typeface="+mn-lt"/>
                <a:ea typeface="+mn-ea"/>
                <a:cs typeface="+mn-cs"/>
              </a:rPr>
              <a:t>veridicità della comunicazione pubblicitaria</a:t>
            </a:r>
            <a:r>
              <a:rPr lang="it-IT" sz="1200" kern="1200" dirty="0">
                <a:solidFill>
                  <a:schemeClr val="tx1"/>
                </a:solidFill>
                <a:effectLst/>
                <a:latin typeface="+mn-lt"/>
                <a:ea typeface="+mn-ea"/>
                <a:cs typeface="+mn-cs"/>
              </a:rPr>
              <a:t> sono parte integrante della nostra credibilità</a:t>
            </a:r>
            <a:endParaRPr lang="it-IT" dirty="0"/>
          </a:p>
        </p:txBody>
      </p:sp>
      <p:sp>
        <p:nvSpPr>
          <p:cNvPr id="4" name="Segnaposto numero diapositiva 3"/>
          <p:cNvSpPr>
            <a:spLocks noGrp="1"/>
          </p:cNvSpPr>
          <p:nvPr>
            <p:ph type="sldNum" sz="quarter" idx="5"/>
          </p:nvPr>
        </p:nvSpPr>
        <p:spPr/>
        <p:txBody>
          <a:bodyPr/>
          <a:lstStyle/>
          <a:p>
            <a:fld id="{13471FD7-4F31-4D51-B50A-700EDFEF2BCD}" type="slidenum">
              <a:rPr lang="it-IT" smtClean="0"/>
              <a:t>63</a:t>
            </a:fld>
            <a:endParaRPr lang="it-IT"/>
          </a:p>
        </p:txBody>
      </p:sp>
    </p:spTree>
    <p:extLst>
      <p:ext uri="{BB962C8B-B14F-4D97-AF65-F5344CB8AC3E}">
        <p14:creationId xmlns:p14="http://schemas.microsoft.com/office/powerpoint/2010/main" val="359970580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sz="1200" kern="1200" dirty="0">
                <a:solidFill>
                  <a:schemeClr val="tx1"/>
                </a:solidFill>
                <a:effectLst/>
                <a:latin typeface="+mn-lt"/>
                <a:ea typeface="+mn-ea"/>
                <a:cs typeface="+mn-cs"/>
              </a:rPr>
              <a:t>La terza linea è la </a:t>
            </a:r>
            <a:r>
              <a:rPr lang="it-IT" sz="1200" b="1" kern="1200" dirty="0">
                <a:solidFill>
                  <a:schemeClr val="tx1"/>
                </a:solidFill>
                <a:effectLst/>
                <a:latin typeface="+mn-lt"/>
                <a:ea typeface="+mn-ea"/>
                <a:cs typeface="+mn-cs"/>
              </a:rPr>
              <a:t>valorizzazione</a:t>
            </a:r>
            <a:r>
              <a:rPr lang="it-IT" sz="1200" kern="1200" dirty="0">
                <a:solidFill>
                  <a:schemeClr val="tx1"/>
                </a:solidFill>
                <a:effectLst/>
                <a:latin typeface="+mn-lt"/>
                <a:ea typeface="+mn-ea"/>
                <a:cs typeface="+mn-cs"/>
              </a:rPr>
              <a:t>.</a:t>
            </a:r>
            <a:br>
              <a:rPr lang="it-IT" sz="1200" kern="1200" dirty="0">
                <a:solidFill>
                  <a:schemeClr val="tx1"/>
                </a:solidFill>
                <a:effectLst/>
                <a:latin typeface="+mn-lt"/>
                <a:ea typeface="+mn-ea"/>
                <a:cs typeface="+mn-cs"/>
              </a:rPr>
            </a:br>
            <a:r>
              <a:rPr lang="it-IT" sz="1200" kern="1200" dirty="0">
                <a:solidFill>
                  <a:schemeClr val="tx1"/>
                </a:solidFill>
                <a:effectLst/>
                <a:latin typeface="+mn-lt"/>
                <a:ea typeface="+mn-ea"/>
                <a:cs typeface="+mn-cs"/>
              </a:rPr>
              <a:t>Abbiamo in Italia centri e professionisti che rappresentano l’eccellenza assoluta, ma spesso non sono conosciuti nemmeno dai nostri cittadini.</a:t>
            </a:r>
          </a:p>
          <a:p>
            <a:r>
              <a:rPr lang="it-IT" sz="1200" kern="1200" dirty="0">
                <a:solidFill>
                  <a:schemeClr val="tx1"/>
                </a:solidFill>
                <a:effectLst/>
                <a:latin typeface="+mn-lt"/>
                <a:ea typeface="+mn-ea"/>
                <a:cs typeface="+mn-cs"/>
              </a:rPr>
              <a:t>Serve una politica attiva di </a:t>
            </a:r>
            <a:r>
              <a:rPr lang="it-IT" sz="1200" b="1" kern="1200" dirty="0">
                <a:solidFill>
                  <a:schemeClr val="tx1"/>
                </a:solidFill>
                <a:effectLst/>
                <a:latin typeface="+mn-lt"/>
                <a:ea typeface="+mn-ea"/>
                <a:cs typeface="+mn-cs"/>
              </a:rPr>
              <a:t>comunicazione positiva della sanità italiana</a:t>
            </a:r>
            <a:r>
              <a:rPr lang="it-IT" sz="1200" kern="1200" dirty="0">
                <a:solidFill>
                  <a:schemeClr val="tx1"/>
                </a:solidFill>
                <a:effectLst/>
                <a:latin typeface="+mn-lt"/>
                <a:ea typeface="+mn-ea"/>
                <a:cs typeface="+mn-cs"/>
              </a:rPr>
              <a:t>, che mostri i risultati, la ricerca, le innovazioni, le storie di successo.</a:t>
            </a:r>
            <a:br>
              <a:rPr lang="it-IT" sz="1200" kern="1200" dirty="0">
                <a:solidFill>
                  <a:schemeClr val="tx1"/>
                </a:solidFill>
                <a:effectLst/>
                <a:latin typeface="+mn-lt"/>
                <a:ea typeface="+mn-ea"/>
                <a:cs typeface="+mn-cs"/>
              </a:rPr>
            </a:br>
            <a:r>
              <a:rPr lang="it-IT" sz="1200" kern="1200" dirty="0">
                <a:solidFill>
                  <a:schemeClr val="tx1"/>
                </a:solidFill>
                <a:effectLst/>
                <a:latin typeface="+mn-lt"/>
                <a:ea typeface="+mn-ea"/>
                <a:cs typeface="+mn-cs"/>
              </a:rPr>
              <a:t>Non una campagna trionfalistica, ma una narrazione di fiducia: ‘fatti curare dove la tua salute è protetta’.</a:t>
            </a:r>
          </a:p>
          <a:p>
            <a:r>
              <a:rPr lang="it-IT" sz="1200" kern="1200" dirty="0">
                <a:solidFill>
                  <a:schemeClr val="tx1"/>
                </a:solidFill>
                <a:effectLst/>
                <a:latin typeface="+mn-lt"/>
                <a:ea typeface="+mn-ea"/>
                <a:cs typeface="+mn-cs"/>
              </a:rPr>
              <a:t>Alcune proposte concrete:</a:t>
            </a:r>
          </a:p>
          <a:p>
            <a:pPr lvl="0"/>
            <a:r>
              <a:rPr lang="it-IT" sz="1200" b="1" kern="1200" dirty="0">
                <a:solidFill>
                  <a:schemeClr val="tx1"/>
                </a:solidFill>
                <a:effectLst/>
                <a:latin typeface="+mn-lt"/>
                <a:ea typeface="+mn-ea"/>
                <a:cs typeface="+mn-cs"/>
              </a:rPr>
              <a:t>Creare un portale nazionale delle eccellenze sanitarie italiane</a:t>
            </a:r>
            <a:r>
              <a:rPr lang="it-IT" sz="1200" kern="1200" dirty="0">
                <a:solidFill>
                  <a:schemeClr val="tx1"/>
                </a:solidFill>
                <a:effectLst/>
                <a:latin typeface="+mn-lt"/>
                <a:ea typeface="+mn-ea"/>
                <a:cs typeface="+mn-cs"/>
              </a:rPr>
              <a:t>, aggiornato e trasparente, che raccolga le strutture accreditate per qualità, esiti e sicurezza.</a:t>
            </a:r>
          </a:p>
          <a:p>
            <a:pPr lvl="0"/>
            <a:r>
              <a:rPr lang="it-IT" sz="1200" b="1" kern="1200" dirty="0">
                <a:solidFill>
                  <a:schemeClr val="tx1"/>
                </a:solidFill>
                <a:effectLst/>
                <a:latin typeface="+mn-lt"/>
                <a:ea typeface="+mn-ea"/>
                <a:cs typeface="+mn-cs"/>
              </a:rPr>
              <a:t>Promuovere la formazione continua</a:t>
            </a:r>
            <a:r>
              <a:rPr lang="it-IT" sz="1200" kern="1200" dirty="0">
                <a:solidFill>
                  <a:schemeClr val="tx1"/>
                </a:solidFill>
                <a:effectLst/>
                <a:latin typeface="+mn-lt"/>
                <a:ea typeface="+mn-ea"/>
                <a:cs typeface="+mn-cs"/>
              </a:rPr>
              <a:t> e la partecipazione a congressi internazionali per mantenere alta la competitività delle nostre specialità.</a:t>
            </a:r>
          </a:p>
          <a:p>
            <a:pPr lvl="0"/>
            <a:r>
              <a:rPr lang="it-IT" sz="1200" b="1" kern="1200" dirty="0">
                <a:solidFill>
                  <a:schemeClr val="tx1"/>
                </a:solidFill>
                <a:effectLst/>
                <a:latin typeface="+mn-lt"/>
                <a:ea typeface="+mn-ea"/>
                <a:cs typeface="+mn-cs"/>
              </a:rPr>
              <a:t>Incentivare la sanità d’eccellenza privata accreditata</a:t>
            </a:r>
            <a:r>
              <a:rPr lang="it-IT" sz="1200" kern="1200" dirty="0">
                <a:solidFill>
                  <a:schemeClr val="tx1"/>
                </a:solidFill>
                <a:effectLst/>
                <a:latin typeface="+mn-lt"/>
                <a:ea typeface="+mn-ea"/>
                <a:cs typeface="+mn-cs"/>
              </a:rPr>
              <a:t>, come complemento virtuoso del SSN, evitando la fuga dei pazienti all’estero e trattenendo risorse nel Paese.</a:t>
            </a:r>
          </a:p>
          <a:p>
            <a:r>
              <a:rPr lang="it-IT" sz="1200" b="1" kern="1200" dirty="0">
                <a:solidFill>
                  <a:schemeClr val="tx1"/>
                </a:solidFill>
                <a:effectLst/>
                <a:latin typeface="+mn-lt"/>
                <a:ea typeface="+mn-ea"/>
                <a:cs typeface="+mn-cs"/>
              </a:rPr>
              <a:t>Sostenere progetti di “health </a:t>
            </a:r>
            <a:r>
              <a:rPr lang="it-IT" sz="1200" b="1" kern="1200" dirty="0" err="1">
                <a:solidFill>
                  <a:schemeClr val="tx1"/>
                </a:solidFill>
                <a:effectLst/>
                <a:latin typeface="+mn-lt"/>
                <a:ea typeface="+mn-ea"/>
                <a:cs typeface="+mn-cs"/>
              </a:rPr>
              <a:t>tourism</a:t>
            </a:r>
            <a:r>
              <a:rPr lang="it-IT" sz="1200" b="1" kern="1200" dirty="0">
                <a:solidFill>
                  <a:schemeClr val="tx1"/>
                </a:solidFill>
                <a:effectLst/>
                <a:latin typeface="+mn-lt"/>
                <a:ea typeface="+mn-ea"/>
                <a:cs typeface="+mn-cs"/>
              </a:rPr>
              <a:t>” inverso</a:t>
            </a:r>
            <a:r>
              <a:rPr lang="it-IT" sz="1200" kern="1200" dirty="0">
                <a:solidFill>
                  <a:schemeClr val="tx1"/>
                </a:solidFill>
                <a:effectLst/>
                <a:latin typeface="+mn-lt"/>
                <a:ea typeface="+mn-ea"/>
                <a:cs typeface="+mn-cs"/>
              </a:rPr>
              <a:t>, cioè attrarre in Italia pazienti stranieri in modo regolato e trasparente, mostrando che la qualità e la sicurezza possono convivere con l’efficienza economica</a:t>
            </a:r>
            <a:endParaRPr lang="it-IT" dirty="0"/>
          </a:p>
        </p:txBody>
      </p:sp>
      <p:sp>
        <p:nvSpPr>
          <p:cNvPr id="4" name="Segnaposto numero diapositiva 3"/>
          <p:cNvSpPr>
            <a:spLocks noGrp="1"/>
          </p:cNvSpPr>
          <p:nvPr>
            <p:ph type="sldNum" sz="quarter" idx="5"/>
          </p:nvPr>
        </p:nvSpPr>
        <p:spPr/>
        <p:txBody>
          <a:bodyPr/>
          <a:lstStyle/>
          <a:p>
            <a:fld id="{13471FD7-4F31-4D51-B50A-700EDFEF2BCD}" type="slidenum">
              <a:rPr lang="it-IT" smtClean="0"/>
              <a:t>64</a:t>
            </a:fld>
            <a:endParaRPr lang="it-IT"/>
          </a:p>
        </p:txBody>
      </p:sp>
    </p:spTree>
    <p:extLst>
      <p:ext uri="{BB962C8B-B14F-4D97-AF65-F5344CB8AC3E}">
        <p14:creationId xmlns:p14="http://schemas.microsoft.com/office/powerpoint/2010/main" val="995906435"/>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dirty="0"/>
              <a:t>“Mala tempora </a:t>
            </a:r>
            <a:r>
              <a:rPr lang="it-IT" dirty="0" err="1"/>
              <a:t>currunt</a:t>
            </a:r>
            <a:r>
              <a:rPr lang="it-IT" dirty="0"/>
              <a:t>”, dice il titolo di questo convegno. Sì, i tempi sono difficili. Ma come risponde la medicina nei tempi difficili?</a:t>
            </a:r>
            <a:br>
              <a:rPr lang="it-IT" dirty="0"/>
            </a:br>
            <a:r>
              <a:rPr lang="it-IT" dirty="0"/>
              <a:t>Lo ha sempre fatto allo stesso modo: </a:t>
            </a:r>
            <a:r>
              <a:rPr lang="it-IT" b="1" dirty="0"/>
              <a:t>tornando ai suoi principi</a:t>
            </a:r>
            <a:r>
              <a:rPr lang="it-IT" dirty="0"/>
              <a:t>. Il turismo sanitario non è che uno dei tanti sintomi di un mondo che ha smarrito il senso del limite e della fiducia. Ogni volta che i valori si affievoliscono, il sistema si ammala. Oggi non basta più essere bravi tecnicamente: dobbiamo essere </a:t>
            </a:r>
            <a:r>
              <a:rPr lang="it-IT" b="1" dirty="0"/>
              <a:t>credibili, presenti</a:t>
            </a:r>
            <a:r>
              <a:rPr lang="it-IT" dirty="0"/>
              <a:t>. Ora noi, abbiamo 2 possibilità: prepararci al peggio, secondo quanto riportato dalla classica prosecuzione della citazione ciceroniana…</a:t>
            </a:r>
          </a:p>
          <a:p>
            <a:endParaRPr lang="it-IT" dirty="0"/>
          </a:p>
        </p:txBody>
      </p:sp>
      <p:sp>
        <p:nvSpPr>
          <p:cNvPr id="4" name="Segnaposto numero diapositiva 3"/>
          <p:cNvSpPr>
            <a:spLocks noGrp="1"/>
          </p:cNvSpPr>
          <p:nvPr>
            <p:ph type="sldNum" sz="quarter" idx="5"/>
          </p:nvPr>
        </p:nvSpPr>
        <p:spPr/>
        <p:txBody>
          <a:bodyPr/>
          <a:lstStyle/>
          <a:p>
            <a:fld id="{13471FD7-4F31-4D51-B50A-700EDFEF2BCD}" type="slidenum">
              <a:rPr lang="it-IT" smtClean="0"/>
              <a:t>65</a:t>
            </a:fld>
            <a:endParaRPr lang="it-IT"/>
          </a:p>
        </p:txBody>
      </p:sp>
    </p:spTree>
    <p:extLst>
      <p:ext uri="{BB962C8B-B14F-4D97-AF65-F5344CB8AC3E}">
        <p14:creationId xmlns:p14="http://schemas.microsoft.com/office/powerpoint/2010/main" val="428606776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a:t>Oppure, approfittare di questa condizione per diventare un po’ migliori. Migliori nel comunicare, migliori nel collaborare, migliori nel difendere il senso profondo della nostra professione. Perché, in fondo, il miglior antidoto al turismo sanitario è </a:t>
            </a:r>
            <a:r>
              <a:rPr lang="it-IT" b="1" dirty="0"/>
              <a:t>una medicina che non dimentica l’uomo</a:t>
            </a:r>
            <a:r>
              <a:rPr lang="it-IT" dirty="0"/>
              <a:t> — né quello che cura, né quello che è in cura.</a:t>
            </a:r>
          </a:p>
        </p:txBody>
      </p:sp>
      <p:sp>
        <p:nvSpPr>
          <p:cNvPr id="4" name="Segnaposto numero diapositiva 3"/>
          <p:cNvSpPr>
            <a:spLocks noGrp="1"/>
          </p:cNvSpPr>
          <p:nvPr>
            <p:ph type="sldNum" sz="quarter" idx="5"/>
          </p:nvPr>
        </p:nvSpPr>
        <p:spPr/>
        <p:txBody>
          <a:bodyPr/>
          <a:lstStyle/>
          <a:p>
            <a:fld id="{13471FD7-4F31-4D51-B50A-700EDFEF2BCD}" type="slidenum">
              <a:rPr lang="it-IT" smtClean="0"/>
              <a:t>66</a:t>
            </a:fld>
            <a:endParaRPr lang="it-IT"/>
          </a:p>
        </p:txBody>
      </p:sp>
    </p:spTree>
    <p:extLst>
      <p:ext uri="{BB962C8B-B14F-4D97-AF65-F5344CB8AC3E}">
        <p14:creationId xmlns:p14="http://schemas.microsoft.com/office/powerpoint/2010/main" val="16127307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sz="1200" kern="1200" dirty="0">
                <a:solidFill>
                  <a:schemeClr val="tx1"/>
                </a:solidFill>
                <a:effectLst/>
                <a:latin typeface="+mn-lt"/>
                <a:ea typeface="+mn-ea"/>
                <a:cs typeface="+mn-cs"/>
              </a:rPr>
              <a:t>Un aspetto che non possiamo ignorare è quello della cosiddetta </a:t>
            </a:r>
            <a:r>
              <a:rPr lang="it-IT" sz="1200" i="1" kern="1200" dirty="0">
                <a:solidFill>
                  <a:schemeClr val="tx1"/>
                </a:solidFill>
                <a:effectLst/>
                <a:latin typeface="+mn-lt"/>
                <a:ea typeface="+mn-ea"/>
                <a:cs typeface="+mn-cs"/>
              </a:rPr>
              <a:t>globalizzazione sanitaria</a:t>
            </a:r>
            <a:r>
              <a:rPr lang="it-IT" sz="1200" kern="1200" dirty="0">
                <a:solidFill>
                  <a:schemeClr val="tx1"/>
                </a:solidFill>
                <a:effectLst/>
                <a:latin typeface="+mn-lt"/>
                <a:ea typeface="+mn-ea"/>
                <a:cs typeface="+mn-cs"/>
              </a:rPr>
              <a:t>. Viviamo in un mondo in cui le informazioni, le immagini e le offerte circolano senza confini. Con un clic, un paziente può vedere la testimonianza di chi si è operato a Istanbul, a Tirana o a Dubai, confrontare i costi e prenotare un intervento come fosse un viaggio turistico.</a:t>
            </a:r>
            <a:br>
              <a:rPr lang="it-IT" sz="1200" kern="1200" dirty="0">
                <a:solidFill>
                  <a:schemeClr val="tx1"/>
                </a:solidFill>
                <a:effectLst/>
                <a:latin typeface="+mn-lt"/>
                <a:ea typeface="+mn-ea"/>
                <a:cs typeface="+mn-cs"/>
              </a:rPr>
            </a:br>
            <a:r>
              <a:rPr lang="it-IT" sz="1200" kern="1200" dirty="0">
                <a:solidFill>
                  <a:schemeClr val="tx1"/>
                </a:solidFill>
                <a:effectLst/>
                <a:latin typeface="+mn-lt"/>
                <a:ea typeface="+mn-ea"/>
                <a:cs typeface="+mn-cs"/>
              </a:rPr>
              <a:t>La medicina, che un tempo era legata a un territorio, a un ospedale, a una relazione personale con il proprio medico, oggi viene percepita come un mercato globale, dove il paziente diventa consumatore e il professionista viene valutato come un fornitore di servizi.</a:t>
            </a:r>
            <a:br>
              <a:rPr lang="it-IT" sz="1200" kern="1200" dirty="0">
                <a:solidFill>
                  <a:schemeClr val="tx1"/>
                </a:solidFill>
                <a:effectLst/>
                <a:latin typeface="+mn-lt"/>
                <a:ea typeface="+mn-ea"/>
                <a:cs typeface="+mn-cs"/>
              </a:rPr>
            </a:br>
            <a:r>
              <a:rPr lang="it-IT" sz="1200" kern="1200" dirty="0">
                <a:solidFill>
                  <a:schemeClr val="tx1"/>
                </a:solidFill>
                <a:effectLst/>
                <a:latin typeface="+mn-lt"/>
                <a:ea typeface="+mn-ea"/>
                <a:cs typeface="+mn-cs"/>
              </a:rPr>
              <a:t>Questa </a:t>
            </a:r>
            <a:r>
              <a:rPr lang="it-IT" sz="1200" i="1" kern="1200" dirty="0">
                <a:solidFill>
                  <a:schemeClr val="tx1"/>
                </a:solidFill>
                <a:effectLst/>
                <a:latin typeface="+mn-lt"/>
                <a:ea typeface="+mn-ea"/>
                <a:cs typeface="+mn-cs"/>
              </a:rPr>
              <a:t>globalizzazione sanitaria</a:t>
            </a:r>
            <a:r>
              <a:rPr lang="it-IT" sz="1200" kern="1200" dirty="0">
                <a:solidFill>
                  <a:schemeClr val="tx1"/>
                </a:solidFill>
                <a:effectLst/>
                <a:latin typeface="+mn-lt"/>
                <a:ea typeface="+mn-ea"/>
                <a:cs typeface="+mn-cs"/>
              </a:rPr>
              <a:t> porta con sé opportunità — come lo scambio di competenze e la possibilità di accesso a cure innovative — ma, allo stesso tempo, enormi rischi: perdita di controllo sugli standard, medicalizzazione commerciale e smarrimento del senso stesso della professione medica.</a:t>
            </a:r>
            <a:br>
              <a:rPr lang="it-IT" sz="1200" kern="1200" dirty="0">
                <a:solidFill>
                  <a:schemeClr val="tx1"/>
                </a:solidFill>
                <a:effectLst/>
                <a:latin typeface="+mn-lt"/>
                <a:ea typeface="+mn-ea"/>
                <a:cs typeface="+mn-cs"/>
              </a:rPr>
            </a:br>
            <a:r>
              <a:rPr lang="it-IT" sz="1200" kern="1200" dirty="0">
                <a:solidFill>
                  <a:schemeClr val="tx1"/>
                </a:solidFill>
                <a:effectLst/>
                <a:latin typeface="+mn-lt"/>
                <a:ea typeface="+mn-ea"/>
                <a:cs typeface="+mn-cs"/>
              </a:rPr>
              <a:t>Il turismo sanitario non è che la faccia più evidente di questo fenomeno, che ci interpella come medici non solo sul piano clinico, ma anche su quello etico e culturale</a:t>
            </a:r>
            <a:endParaRPr lang="it-IT" dirty="0"/>
          </a:p>
        </p:txBody>
      </p:sp>
      <p:sp>
        <p:nvSpPr>
          <p:cNvPr id="4" name="Segnaposto numero diapositiva 3"/>
          <p:cNvSpPr>
            <a:spLocks noGrp="1"/>
          </p:cNvSpPr>
          <p:nvPr>
            <p:ph type="sldNum" sz="quarter" idx="5"/>
          </p:nvPr>
        </p:nvSpPr>
        <p:spPr/>
        <p:txBody>
          <a:bodyPr/>
          <a:lstStyle/>
          <a:p>
            <a:fld id="{13471FD7-4F31-4D51-B50A-700EDFEF2BCD}" type="slidenum">
              <a:rPr lang="it-IT" smtClean="0"/>
              <a:t>5</a:t>
            </a:fld>
            <a:endParaRPr lang="it-IT"/>
          </a:p>
        </p:txBody>
      </p:sp>
    </p:spTree>
    <p:extLst>
      <p:ext uri="{BB962C8B-B14F-4D97-AF65-F5344CB8AC3E}">
        <p14:creationId xmlns:p14="http://schemas.microsoft.com/office/powerpoint/2010/main" val="4155653626"/>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C0122AAE-563E-0240-AA06-625DC277D2F1}" type="slidenum">
              <a:rPr lang="it-IT" smtClean="0"/>
              <a:t>67</a:t>
            </a:fld>
            <a:endParaRPr lang="it-IT"/>
          </a:p>
        </p:txBody>
      </p:sp>
    </p:spTree>
    <p:extLst>
      <p:ext uri="{BB962C8B-B14F-4D97-AF65-F5344CB8AC3E}">
        <p14:creationId xmlns:p14="http://schemas.microsoft.com/office/powerpoint/2010/main" val="21349514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sz="1200" kern="1200" dirty="0">
                <a:solidFill>
                  <a:schemeClr val="tx1"/>
                </a:solidFill>
                <a:effectLst/>
                <a:latin typeface="+mn-lt"/>
                <a:ea typeface="+mn-ea"/>
                <a:cs typeface="+mn-cs"/>
              </a:rPr>
              <a:t>Va detto chiaramente: il turismo sanitario non riguarda soltanto l’odontoiatria o la chirurgia plastica. È un fenomeno trasversale che coinvolge molte aree della medicina specialistica.</a:t>
            </a:r>
            <a:br>
              <a:rPr lang="it-IT" sz="1200" kern="1200" dirty="0">
                <a:solidFill>
                  <a:schemeClr val="tx1"/>
                </a:solidFill>
                <a:effectLst/>
                <a:latin typeface="+mn-lt"/>
                <a:ea typeface="+mn-ea"/>
                <a:cs typeface="+mn-cs"/>
              </a:rPr>
            </a:br>
            <a:r>
              <a:rPr lang="it-IT" sz="1200" kern="1200" dirty="0">
                <a:solidFill>
                  <a:schemeClr val="tx1"/>
                </a:solidFill>
                <a:effectLst/>
                <a:latin typeface="+mn-lt"/>
                <a:ea typeface="+mn-ea"/>
                <a:cs typeface="+mn-cs"/>
              </a:rPr>
              <a:t>Pensiamo all’</a:t>
            </a:r>
            <a:r>
              <a:rPr lang="it-IT" sz="1200" b="1" kern="1200" dirty="0">
                <a:solidFill>
                  <a:schemeClr val="tx1"/>
                </a:solidFill>
                <a:effectLst/>
                <a:latin typeface="+mn-lt"/>
                <a:ea typeface="+mn-ea"/>
                <a:cs typeface="+mn-cs"/>
              </a:rPr>
              <a:t>ortopedia</a:t>
            </a:r>
            <a:r>
              <a:rPr lang="it-IT" sz="1200" kern="1200" dirty="0">
                <a:solidFill>
                  <a:schemeClr val="tx1"/>
                </a:solidFill>
                <a:effectLst/>
                <a:latin typeface="+mn-lt"/>
                <a:ea typeface="+mn-ea"/>
                <a:cs typeface="+mn-cs"/>
              </a:rPr>
              <a:t>, con i pazienti che si recano all’estero per protesi d’anca o di ginocchio a costi inferiori; alla </a:t>
            </a:r>
            <a:r>
              <a:rPr lang="it-IT" sz="1200" b="1" kern="1200" dirty="0">
                <a:solidFill>
                  <a:schemeClr val="tx1"/>
                </a:solidFill>
                <a:effectLst/>
                <a:latin typeface="+mn-lt"/>
                <a:ea typeface="+mn-ea"/>
                <a:cs typeface="+mn-cs"/>
              </a:rPr>
              <a:t>cardiochirurgia</a:t>
            </a:r>
            <a:r>
              <a:rPr lang="it-IT" sz="1200" kern="1200" dirty="0">
                <a:solidFill>
                  <a:schemeClr val="tx1"/>
                </a:solidFill>
                <a:effectLst/>
                <a:latin typeface="+mn-lt"/>
                <a:ea typeface="+mn-ea"/>
                <a:cs typeface="+mn-cs"/>
              </a:rPr>
              <a:t> e alla </a:t>
            </a:r>
            <a:r>
              <a:rPr lang="it-IT" sz="1200" b="1" kern="1200" dirty="0">
                <a:solidFill>
                  <a:schemeClr val="tx1"/>
                </a:solidFill>
                <a:effectLst/>
                <a:latin typeface="+mn-lt"/>
                <a:ea typeface="+mn-ea"/>
                <a:cs typeface="+mn-cs"/>
              </a:rPr>
              <a:t>chirurgia bariatrica</a:t>
            </a:r>
            <a:r>
              <a:rPr lang="it-IT" sz="1200" kern="1200" dirty="0">
                <a:solidFill>
                  <a:schemeClr val="tx1"/>
                </a:solidFill>
                <a:effectLst/>
                <a:latin typeface="+mn-lt"/>
                <a:ea typeface="+mn-ea"/>
                <a:cs typeface="+mn-cs"/>
              </a:rPr>
              <a:t>, dove alcuni centri stranieri propongono pacchetti ‘</a:t>
            </a:r>
            <a:r>
              <a:rPr lang="it-IT" sz="1200" kern="1200" dirty="0" err="1">
                <a:solidFill>
                  <a:schemeClr val="tx1"/>
                </a:solidFill>
                <a:effectLst/>
                <a:latin typeface="+mn-lt"/>
                <a:ea typeface="+mn-ea"/>
                <a:cs typeface="+mn-cs"/>
              </a:rPr>
              <a:t>all</a:t>
            </a:r>
            <a:r>
              <a:rPr lang="it-IT" sz="1200" kern="1200" dirty="0">
                <a:solidFill>
                  <a:schemeClr val="tx1"/>
                </a:solidFill>
                <a:effectLst/>
                <a:latin typeface="+mn-lt"/>
                <a:ea typeface="+mn-ea"/>
                <a:cs typeface="+mn-cs"/>
              </a:rPr>
              <a:t> inclusive’ comprensivi di viaggio e ricovero.</a:t>
            </a:r>
            <a:br>
              <a:rPr lang="it-IT" sz="1200" kern="1200" dirty="0">
                <a:solidFill>
                  <a:schemeClr val="tx1"/>
                </a:solidFill>
                <a:effectLst/>
                <a:latin typeface="+mn-lt"/>
                <a:ea typeface="+mn-ea"/>
                <a:cs typeface="+mn-cs"/>
              </a:rPr>
            </a:br>
            <a:r>
              <a:rPr lang="it-IT" sz="1200" kern="1200" dirty="0">
                <a:solidFill>
                  <a:schemeClr val="tx1"/>
                </a:solidFill>
                <a:effectLst/>
                <a:latin typeface="+mn-lt"/>
                <a:ea typeface="+mn-ea"/>
                <a:cs typeface="+mn-cs"/>
              </a:rPr>
              <a:t>Anche la </a:t>
            </a:r>
            <a:r>
              <a:rPr lang="it-IT" sz="1200" b="1" kern="1200" dirty="0">
                <a:solidFill>
                  <a:schemeClr val="tx1"/>
                </a:solidFill>
                <a:effectLst/>
                <a:latin typeface="+mn-lt"/>
                <a:ea typeface="+mn-ea"/>
                <a:cs typeface="+mn-cs"/>
              </a:rPr>
              <a:t>medicina della fertilità</a:t>
            </a:r>
            <a:r>
              <a:rPr lang="it-IT" sz="1200" kern="1200" dirty="0">
                <a:solidFill>
                  <a:schemeClr val="tx1"/>
                </a:solidFill>
                <a:effectLst/>
                <a:latin typeface="+mn-lt"/>
                <a:ea typeface="+mn-ea"/>
                <a:cs typeface="+mn-cs"/>
              </a:rPr>
              <a:t> è un settore fortemente interessato: molti pazienti si spostano in altri Paesi attratti da normative più permissive o da listini più competitivi.</a:t>
            </a:r>
            <a:br>
              <a:rPr lang="it-IT" sz="1200" kern="1200" dirty="0">
                <a:solidFill>
                  <a:schemeClr val="tx1"/>
                </a:solidFill>
                <a:effectLst/>
                <a:latin typeface="+mn-lt"/>
                <a:ea typeface="+mn-ea"/>
                <a:cs typeface="+mn-cs"/>
              </a:rPr>
            </a:br>
            <a:r>
              <a:rPr lang="it-IT" sz="1200" kern="1200" dirty="0">
                <a:solidFill>
                  <a:schemeClr val="tx1"/>
                </a:solidFill>
                <a:effectLst/>
                <a:latin typeface="+mn-lt"/>
                <a:ea typeface="+mn-ea"/>
                <a:cs typeface="+mn-cs"/>
              </a:rPr>
              <a:t>Non mancano poi settori come la </a:t>
            </a:r>
            <a:r>
              <a:rPr lang="it-IT" sz="1200" b="1" kern="1200" dirty="0">
                <a:solidFill>
                  <a:schemeClr val="tx1"/>
                </a:solidFill>
                <a:effectLst/>
                <a:latin typeface="+mn-lt"/>
                <a:ea typeface="+mn-ea"/>
                <a:cs typeface="+mn-cs"/>
              </a:rPr>
              <a:t>dermatologia</a:t>
            </a:r>
            <a:r>
              <a:rPr lang="it-IT" sz="1200" kern="1200" dirty="0">
                <a:solidFill>
                  <a:schemeClr val="tx1"/>
                </a:solidFill>
                <a:effectLst/>
                <a:latin typeface="+mn-lt"/>
                <a:ea typeface="+mn-ea"/>
                <a:cs typeface="+mn-cs"/>
              </a:rPr>
              <a:t> o l’</a:t>
            </a:r>
            <a:r>
              <a:rPr lang="it-IT" sz="1200" b="1" kern="1200" dirty="0">
                <a:solidFill>
                  <a:schemeClr val="tx1"/>
                </a:solidFill>
                <a:effectLst/>
                <a:latin typeface="+mn-lt"/>
                <a:ea typeface="+mn-ea"/>
                <a:cs typeface="+mn-cs"/>
              </a:rPr>
              <a:t>oftalmologia</a:t>
            </a:r>
            <a:r>
              <a:rPr lang="it-IT" sz="1200" kern="1200" dirty="0">
                <a:solidFill>
                  <a:schemeClr val="tx1"/>
                </a:solidFill>
                <a:effectLst/>
                <a:latin typeface="+mn-lt"/>
                <a:ea typeface="+mn-ea"/>
                <a:cs typeface="+mn-cs"/>
              </a:rPr>
              <a:t>, dove il richiamo della tecnologia — laser innovativi, tecniche pubblicizzate come rivoluzionarie — spinge alcuni cittadini a cercare altrove ciò che in Italia, in realtà, è già disponibile ma forse comunicato con meno efficacia.</a:t>
            </a:r>
            <a:br>
              <a:rPr lang="it-IT" sz="1200" kern="1200" dirty="0">
                <a:solidFill>
                  <a:schemeClr val="tx1"/>
                </a:solidFill>
                <a:effectLst/>
                <a:latin typeface="+mn-lt"/>
                <a:ea typeface="+mn-ea"/>
                <a:cs typeface="+mn-cs"/>
              </a:rPr>
            </a:br>
            <a:r>
              <a:rPr lang="it-IT" sz="1200" kern="1200" dirty="0">
                <a:solidFill>
                  <a:schemeClr val="tx1"/>
                </a:solidFill>
                <a:effectLst/>
                <a:latin typeface="+mn-lt"/>
                <a:ea typeface="+mn-ea"/>
                <a:cs typeface="+mn-cs"/>
              </a:rPr>
              <a:t>E naturalmente la </a:t>
            </a:r>
            <a:r>
              <a:rPr lang="it-IT" sz="1200" b="1" kern="1200" dirty="0">
                <a:solidFill>
                  <a:schemeClr val="tx1"/>
                </a:solidFill>
                <a:effectLst/>
                <a:latin typeface="+mn-lt"/>
                <a:ea typeface="+mn-ea"/>
                <a:cs typeface="+mn-cs"/>
              </a:rPr>
              <a:t>chirurgia estetica</a:t>
            </a:r>
            <a:r>
              <a:rPr lang="it-IT" sz="1200" kern="1200" dirty="0">
                <a:solidFill>
                  <a:schemeClr val="tx1"/>
                </a:solidFill>
                <a:effectLst/>
                <a:latin typeface="+mn-lt"/>
                <a:ea typeface="+mn-ea"/>
                <a:cs typeface="+mn-cs"/>
              </a:rPr>
              <a:t> resta il simbolo del turismo sanitario, perché unisce fattori economici, culturali e psicologici che rendono il paziente particolarmente sensibile al marketing globale.</a:t>
            </a:r>
            <a:endParaRPr lang="it-IT" dirty="0"/>
          </a:p>
        </p:txBody>
      </p:sp>
      <p:sp>
        <p:nvSpPr>
          <p:cNvPr id="4" name="Segnaposto numero diapositiva 3"/>
          <p:cNvSpPr>
            <a:spLocks noGrp="1"/>
          </p:cNvSpPr>
          <p:nvPr>
            <p:ph type="sldNum" sz="quarter" idx="5"/>
          </p:nvPr>
        </p:nvSpPr>
        <p:spPr/>
        <p:txBody>
          <a:bodyPr/>
          <a:lstStyle/>
          <a:p>
            <a:fld id="{13471FD7-4F31-4D51-B50A-700EDFEF2BCD}" type="slidenum">
              <a:rPr lang="it-IT" smtClean="0"/>
              <a:t>6</a:t>
            </a:fld>
            <a:endParaRPr lang="it-IT"/>
          </a:p>
        </p:txBody>
      </p:sp>
    </p:spTree>
    <p:extLst>
      <p:ext uri="{BB962C8B-B14F-4D97-AF65-F5344CB8AC3E}">
        <p14:creationId xmlns:p14="http://schemas.microsoft.com/office/powerpoint/2010/main" val="22393136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sz="1200" kern="1200" dirty="0">
                <a:solidFill>
                  <a:schemeClr val="tx1"/>
                </a:solidFill>
                <a:effectLst/>
                <a:latin typeface="+mn-lt"/>
                <a:ea typeface="+mn-ea"/>
                <a:cs typeface="+mn-cs"/>
              </a:rPr>
              <a:t>Quando parliamo di turismo sanitario, dobbiamo distinguere due grandi categorie: da una parte il </a:t>
            </a:r>
            <a:r>
              <a:rPr lang="it-IT" sz="1200" i="1" kern="1200" dirty="0">
                <a:solidFill>
                  <a:schemeClr val="tx1"/>
                </a:solidFill>
                <a:effectLst/>
                <a:latin typeface="+mn-lt"/>
                <a:ea typeface="+mn-ea"/>
                <a:cs typeface="+mn-cs"/>
              </a:rPr>
              <a:t>turismo terapeutico o ricostruttivo</a:t>
            </a:r>
            <a:r>
              <a:rPr lang="it-IT" sz="1200" kern="1200" dirty="0">
                <a:solidFill>
                  <a:schemeClr val="tx1"/>
                </a:solidFill>
                <a:effectLst/>
                <a:latin typeface="+mn-lt"/>
                <a:ea typeface="+mn-ea"/>
                <a:cs typeface="+mn-cs"/>
              </a:rPr>
              <a:t>, dall’altra il </a:t>
            </a:r>
            <a:r>
              <a:rPr lang="it-IT" sz="1200" i="1" kern="1200" dirty="0">
                <a:solidFill>
                  <a:schemeClr val="tx1"/>
                </a:solidFill>
                <a:effectLst/>
                <a:latin typeface="+mn-lt"/>
                <a:ea typeface="+mn-ea"/>
                <a:cs typeface="+mn-cs"/>
              </a:rPr>
              <a:t>turismo estetico</a:t>
            </a:r>
            <a:r>
              <a:rPr lang="it-IT" sz="1200" kern="1200" dirty="0">
                <a:solidFill>
                  <a:schemeClr val="tx1"/>
                </a:solidFill>
                <a:effectLst/>
                <a:latin typeface="+mn-lt"/>
                <a:ea typeface="+mn-ea"/>
                <a:cs typeface="+mn-cs"/>
              </a:rPr>
              <a:t>.”</a:t>
            </a:r>
          </a:p>
          <a:p>
            <a:r>
              <a:rPr lang="it-IT" sz="1200" kern="1200" dirty="0">
                <a:solidFill>
                  <a:schemeClr val="tx1"/>
                </a:solidFill>
                <a:effectLst/>
                <a:latin typeface="+mn-lt"/>
                <a:ea typeface="+mn-ea"/>
                <a:cs typeface="+mn-cs"/>
              </a:rPr>
              <a:t>Il </a:t>
            </a:r>
            <a:r>
              <a:rPr lang="it-IT" sz="1200" b="1" kern="1200" dirty="0">
                <a:solidFill>
                  <a:schemeClr val="tx1"/>
                </a:solidFill>
                <a:effectLst/>
                <a:latin typeface="+mn-lt"/>
                <a:ea typeface="+mn-ea"/>
                <a:cs typeface="+mn-cs"/>
              </a:rPr>
              <a:t>turismo terapeutico o ricostruttivo</a:t>
            </a:r>
            <a:r>
              <a:rPr lang="it-IT" sz="1200" kern="1200" dirty="0">
                <a:solidFill>
                  <a:schemeClr val="tx1"/>
                </a:solidFill>
                <a:effectLst/>
                <a:latin typeface="+mn-lt"/>
                <a:ea typeface="+mn-ea"/>
                <a:cs typeface="+mn-cs"/>
              </a:rPr>
              <a:t> riguarda pazienti che si spostano per ricevere cure necessarie o altamente specialistiche, spesso non disponibili nel loro Paese o con tempi d’attesa troppo lunghi.</a:t>
            </a:r>
            <a:br>
              <a:rPr lang="it-IT" sz="1200" kern="1200" dirty="0">
                <a:solidFill>
                  <a:schemeClr val="tx1"/>
                </a:solidFill>
                <a:effectLst/>
                <a:latin typeface="+mn-lt"/>
                <a:ea typeface="+mn-ea"/>
                <a:cs typeface="+mn-cs"/>
              </a:rPr>
            </a:br>
            <a:r>
              <a:rPr lang="it-IT" sz="1200" kern="1200" dirty="0">
                <a:solidFill>
                  <a:schemeClr val="tx1"/>
                </a:solidFill>
                <a:effectLst/>
                <a:latin typeface="+mn-lt"/>
                <a:ea typeface="+mn-ea"/>
                <a:cs typeface="+mn-cs"/>
              </a:rPr>
              <a:t>Esempi: interventi ortopedici complessi, cardiochirurgia, oncologia, trapianti o chirurgia ricostruttiva post-traumatica o post-oncologica.</a:t>
            </a:r>
            <a:br>
              <a:rPr lang="it-IT" sz="1200" kern="1200" dirty="0">
                <a:solidFill>
                  <a:schemeClr val="tx1"/>
                </a:solidFill>
                <a:effectLst/>
                <a:latin typeface="+mn-lt"/>
                <a:ea typeface="+mn-ea"/>
                <a:cs typeface="+mn-cs"/>
              </a:rPr>
            </a:br>
            <a:r>
              <a:rPr lang="it-IT" sz="1200" kern="1200" dirty="0">
                <a:solidFill>
                  <a:schemeClr val="tx1"/>
                </a:solidFill>
                <a:effectLst/>
                <a:latin typeface="+mn-lt"/>
                <a:ea typeface="+mn-ea"/>
                <a:cs typeface="+mn-cs"/>
              </a:rPr>
              <a:t>Qui la motivazione principale è </a:t>
            </a:r>
            <a:r>
              <a:rPr lang="it-IT" sz="1200" b="1" kern="1200" dirty="0">
                <a:solidFill>
                  <a:schemeClr val="tx1"/>
                </a:solidFill>
                <a:effectLst/>
                <a:latin typeface="+mn-lt"/>
                <a:ea typeface="+mn-ea"/>
                <a:cs typeface="+mn-cs"/>
              </a:rPr>
              <a:t>clinica</a:t>
            </a:r>
            <a:r>
              <a:rPr lang="it-IT" sz="1200" kern="1200" dirty="0">
                <a:solidFill>
                  <a:schemeClr val="tx1"/>
                </a:solidFill>
                <a:effectLst/>
                <a:latin typeface="+mn-lt"/>
                <a:ea typeface="+mn-ea"/>
                <a:cs typeface="+mn-cs"/>
              </a:rPr>
              <a:t>: si cerca un centro di eccellenza, non un risparmio. Diverso è il </a:t>
            </a:r>
            <a:r>
              <a:rPr lang="it-IT" sz="1200" b="1" kern="1200" dirty="0">
                <a:solidFill>
                  <a:schemeClr val="tx1"/>
                </a:solidFill>
                <a:effectLst/>
                <a:latin typeface="+mn-lt"/>
                <a:ea typeface="+mn-ea"/>
                <a:cs typeface="+mn-cs"/>
              </a:rPr>
              <a:t>turismo estetico</a:t>
            </a:r>
            <a:r>
              <a:rPr lang="it-IT" sz="1200" kern="1200" dirty="0">
                <a:solidFill>
                  <a:schemeClr val="tx1"/>
                </a:solidFill>
                <a:effectLst/>
                <a:latin typeface="+mn-lt"/>
                <a:ea typeface="+mn-ea"/>
                <a:cs typeface="+mn-cs"/>
              </a:rPr>
              <a:t>, oggi la componente più visibile e mediatizzata. Coinvolge soprattutto la </a:t>
            </a:r>
            <a:r>
              <a:rPr lang="it-IT" sz="1200" b="1" kern="1200" dirty="0">
                <a:solidFill>
                  <a:schemeClr val="tx1"/>
                </a:solidFill>
                <a:effectLst/>
                <a:latin typeface="+mn-lt"/>
                <a:ea typeface="+mn-ea"/>
                <a:cs typeface="+mn-cs"/>
              </a:rPr>
              <a:t>chirurgia plastica</a:t>
            </a:r>
            <a:r>
              <a:rPr lang="it-IT" sz="1200" kern="1200" dirty="0">
                <a:solidFill>
                  <a:schemeClr val="tx1"/>
                </a:solidFill>
                <a:effectLst/>
                <a:latin typeface="+mn-lt"/>
                <a:ea typeface="+mn-ea"/>
                <a:cs typeface="+mn-cs"/>
              </a:rPr>
              <a:t> e la </a:t>
            </a:r>
            <a:r>
              <a:rPr lang="it-IT" sz="1200" b="1" kern="1200" dirty="0">
                <a:solidFill>
                  <a:schemeClr val="tx1"/>
                </a:solidFill>
                <a:effectLst/>
                <a:latin typeface="+mn-lt"/>
                <a:ea typeface="+mn-ea"/>
                <a:cs typeface="+mn-cs"/>
              </a:rPr>
              <a:t>medicina estetica</a:t>
            </a:r>
            <a:r>
              <a:rPr lang="it-IT" sz="1200" kern="1200" dirty="0">
                <a:solidFill>
                  <a:schemeClr val="tx1"/>
                </a:solidFill>
                <a:effectLst/>
                <a:latin typeface="+mn-lt"/>
                <a:ea typeface="+mn-ea"/>
                <a:cs typeface="+mn-cs"/>
              </a:rPr>
              <a:t>, dove la spinta è prevalentemente </a:t>
            </a:r>
            <a:r>
              <a:rPr lang="it-IT" sz="1200" b="1" kern="1200" dirty="0">
                <a:solidFill>
                  <a:schemeClr val="tx1"/>
                </a:solidFill>
                <a:effectLst/>
                <a:latin typeface="+mn-lt"/>
                <a:ea typeface="+mn-ea"/>
                <a:cs typeface="+mn-cs"/>
              </a:rPr>
              <a:t>economica e psicologica</a:t>
            </a:r>
            <a:r>
              <a:rPr lang="it-IT" sz="1200" kern="1200" dirty="0">
                <a:solidFill>
                  <a:schemeClr val="tx1"/>
                </a:solidFill>
                <a:effectLst/>
                <a:latin typeface="+mn-lt"/>
                <a:ea typeface="+mn-ea"/>
                <a:cs typeface="+mn-cs"/>
              </a:rPr>
              <a:t>: ottenere lo stesso intervento — o la promessa di un risultato simile — a un prezzo inferiore e in tempi più rapidi.</a:t>
            </a:r>
            <a:br>
              <a:rPr lang="it-IT" sz="1200" kern="1200" dirty="0">
                <a:solidFill>
                  <a:schemeClr val="tx1"/>
                </a:solidFill>
                <a:effectLst/>
                <a:latin typeface="+mn-lt"/>
                <a:ea typeface="+mn-ea"/>
                <a:cs typeface="+mn-cs"/>
              </a:rPr>
            </a:br>
            <a:r>
              <a:rPr lang="it-IT" sz="1200" kern="1200" dirty="0">
                <a:solidFill>
                  <a:schemeClr val="tx1"/>
                </a:solidFill>
                <a:effectLst/>
                <a:latin typeface="+mn-lt"/>
                <a:ea typeface="+mn-ea"/>
                <a:cs typeface="+mn-cs"/>
              </a:rPr>
              <a:t>Nella chirurgia plastica e nella medicina estetica, il paziente tende a </a:t>
            </a:r>
            <a:r>
              <a:rPr lang="it-IT" sz="1200" b="1" kern="1200" dirty="0">
                <a:solidFill>
                  <a:schemeClr val="tx1"/>
                </a:solidFill>
                <a:effectLst/>
                <a:latin typeface="+mn-lt"/>
                <a:ea typeface="+mn-ea"/>
                <a:cs typeface="+mn-cs"/>
              </a:rPr>
              <a:t>“scegliere” il medico come si sceglie un servizio</a:t>
            </a:r>
            <a:r>
              <a:rPr lang="it-IT" sz="1200" kern="1200" dirty="0">
                <a:solidFill>
                  <a:schemeClr val="tx1"/>
                </a:solidFill>
                <a:effectLst/>
                <a:latin typeface="+mn-lt"/>
                <a:ea typeface="+mn-ea"/>
                <a:cs typeface="+mn-cs"/>
              </a:rPr>
              <a:t>, valutando più il prezzo e l’immagine che le reali competenze o la sicurezza del contesto clinico.</a:t>
            </a:r>
          </a:p>
          <a:p>
            <a:endParaRPr lang="it-IT" dirty="0"/>
          </a:p>
        </p:txBody>
      </p:sp>
      <p:sp>
        <p:nvSpPr>
          <p:cNvPr id="4" name="Segnaposto numero diapositiva 3"/>
          <p:cNvSpPr>
            <a:spLocks noGrp="1"/>
          </p:cNvSpPr>
          <p:nvPr>
            <p:ph type="sldNum" sz="quarter" idx="5"/>
          </p:nvPr>
        </p:nvSpPr>
        <p:spPr/>
        <p:txBody>
          <a:bodyPr/>
          <a:lstStyle/>
          <a:p>
            <a:fld id="{13471FD7-4F31-4D51-B50A-700EDFEF2BCD}" type="slidenum">
              <a:rPr lang="it-IT" smtClean="0"/>
              <a:t>15</a:t>
            </a:fld>
            <a:endParaRPr lang="it-IT"/>
          </a:p>
        </p:txBody>
      </p:sp>
    </p:spTree>
    <p:extLst>
      <p:ext uri="{BB962C8B-B14F-4D97-AF65-F5344CB8AC3E}">
        <p14:creationId xmlns:p14="http://schemas.microsoft.com/office/powerpoint/2010/main" val="10233317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solidFill>
                <a:srgbClr val="000000"/>
              </a:solidFill>
              <a:effectLst/>
              <a:latin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it-IT" dirty="0">
                <a:solidFill>
                  <a:srgbClr val="000000"/>
                </a:solidFill>
                <a:effectLst/>
                <a:latin typeface="Times New Roman" panose="02020603050405020304" pitchFamily="18" charset="0"/>
              </a:rPr>
              <a:t>Trend  In </a:t>
            </a:r>
            <a:r>
              <a:rPr lang="it-IT" dirty="0" err="1">
                <a:solidFill>
                  <a:srgbClr val="000000"/>
                </a:solidFill>
                <a:effectLst/>
                <a:latin typeface="Times New Roman" panose="02020603050405020304" pitchFamily="18" charset="0"/>
              </a:rPr>
              <a:t>italia</a:t>
            </a:r>
            <a:r>
              <a:rPr lang="it-IT" dirty="0">
                <a:solidFill>
                  <a:srgbClr val="000000"/>
                </a:solidFill>
                <a:effectLst/>
                <a:latin typeface="Times New Roman" panose="02020603050405020304" pitchFamily="18" charset="0"/>
              </a:rPr>
              <a:t>, questa tendenza sembra aver avuto un’impennata a  gennaio 2024 anche in virtù delle recenti introduzioni in termini di tassazione (,come disposto dal decreto “anticipi”, le fatture inerenti operazioni di chirurgia estetica sono gravate di IVA al 22%.) tuttavia non è ancora possibile eseguire delle stime reali a causa della mancanza fino a poco tempo fa di un metodo univoco per la registrazione dei casi  </a:t>
            </a:r>
          </a:p>
          <a:p>
            <a:r>
              <a:rPr lang="it-IT" dirty="0" err="1">
                <a:solidFill>
                  <a:srgbClr val="000000"/>
                </a:solidFill>
                <a:effectLst/>
                <a:latin typeface="Times New Roman" panose="02020603050405020304" pitchFamily="18" charset="0"/>
              </a:rPr>
              <a:t>AMBITo</a:t>
            </a:r>
            <a:r>
              <a:rPr lang="it-IT" dirty="0">
                <a:solidFill>
                  <a:srgbClr val="000000"/>
                </a:solidFill>
                <a:effectLst/>
                <a:latin typeface="Times New Roman" panose="02020603050405020304" pitchFamily="18" charset="0"/>
              </a:rPr>
              <a:t> : nell'ultimo decennio e sembra interessare specialità differenti dall’odontoiatria al trattamento dell’infertilità, tuttavia le</a:t>
            </a:r>
          </a:p>
          <a:p>
            <a:r>
              <a:rPr lang="it-IT" dirty="0">
                <a:solidFill>
                  <a:srgbClr val="000000"/>
                </a:solidFill>
                <a:effectLst/>
                <a:latin typeface="Times New Roman" panose="02020603050405020304" pitchFamily="18" charset="0"/>
              </a:rPr>
              <a:t>procedure di chirurgia plastica a fini estetici sembrano essere quelle ad oggi più richieste.</a:t>
            </a:r>
          </a:p>
          <a:p>
            <a:r>
              <a:rPr lang="it-IT" dirty="0">
                <a:solidFill>
                  <a:srgbClr val="000000"/>
                </a:solidFill>
                <a:effectLst/>
                <a:latin typeface="Times New Roman" panose="02020603050405020304" pitchFamily="18" charset="0"/>
              </a:rPr>
              <a:t>MOTIVI: natura economica (costi nettamente ridotti) e l’accesso facilitato ai trattamenti (1 consulto gratuito online, valutazione da casa del quadro </a:t>
            </a:r>
            <a:r>
              <a:rPr lang="it-IT" dirty="0" err="1">
                <a:solidFill>
                  <a:srgbClr val="000000"/>
                </a:solidFill>
                <a:effectLst/>
                <a:latin typeface="Times New Roman" panose="02020603050405020304" pitchFamily="18" charset="0"/>
              </a:rPr>
              <a:t>ecc</a:t>
            </a:r>
            <a:r>
              <a:rPr lang="it-IT" dirty="0">
                <a:solidFill>
                  <a:srgbClr val="000000"/>
                </a:solidFill>
                <a:effectLst/>
                <a:latin typeface="Times New Roman" panose="02020603050405020304" pitchFamily="18" charset="0"/>
              </a:rPr>
              <a:t>).</a:t>
            </a:r>
          </a:p>
          <a:p>
            <a:endParaRPr lang="it-IT" dirty="0">
              <a:solidFill>
                <a:srgbClr val="000000"/>
              </a:solidFill>
              <a:effectLst/>
              <a:latin typeface="Times New Roman" panose="02020603050405020304" pitchFamily="18" charset="0"/>
            </a:endParaRPr>
          </a:p>
          <a:p>
            <a:endParaRPr lang="it-IT" dirty="0"/>
          </a:p>
        </p:txBody>
      </p:sp>
      <p:sp>
        <p:nvSpPr>
          <p:cNvPr id="4" name="Segnaposto numero diapositiva 3"/>
          <p:cNvSpPr>
            <a:spLocks noGrp="1"/>
          </p:cNvSpPr>
          <p:nvPr>
            <p:ph type="sldNum" sz="quarter" idx="5"/>
          </p:nvPr>
        </p:nvSpPr>
        <p:spPr/>
        <p:txBody>
          <a:bodyPr/>
          <a:lstStyle/>
          <a:p>
            <a:fld id="{C0122AAE-563E-0240-AA06-625DC277D2F1}" type="slidenum">
              <a:rPr lang="it-IT" smtClean="0"/>
              <a:t>16</a:t>
            </a:fld>
            <a:endParaRPr lang="it-IT"/>
          </a:p>
        </p:txBody>
      </p:sp>
    </p:spTree>
    <p:extLst>
      <p:ext uri="{BB962C8B-B14F-4D97-AF65-F5344CB8AC3E}">
        <p14:creationId xmlns:p14="http://schemas.microsoft.com/office/powerpoint/2010/main" val="28562140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a:t>CAGR sta per "Compound </a:t>
            </a:r>
            <a:r>
              <a:rPr lang="it-IT" dirty="0" err="1"/>
              <a:t>Annual</a:t>
            </a:r>
            <a:r>
              <a:rPr lang="it-IT" dirty="0"/>
              <a:t> </a:t>
            </a:r>
            <a:r>
              <a:rPr lang="it-IT" dirty="0" err="1"/>
              <a:t>Growth</a:t>
            </a:r>
            <a:r>
              <a:rPr lang="it-IT" dirty="0"/>
              <a:t> Rate" (Tasso di Crescita Annuale Composto)</a:t>
            </a:r>
          </a:p>
          <a:p>
            <a:r>
              <a:rPr lang="it-IT" sz="1200" b="0" i="0" kern="1200" dirty="0">
                <a:solidFill>
                  <a:schemeClr val="tx1"/>
                </a:solidFill>
                <a:effectLst/>
                <a:latin typeface="+mn-lt"/>
                <a:ea typeface="+mn-ea"/>
                <a:cs typeface="+mn-cs"/>
              </a:rPr>
              <a:t>"Industry revenue" significa "</a:t>
            </a:r>
            <a:r>
              <a:rPr lang="it-IT" dirty="0"/>
              <a:t>ricavi del settore"</a:t>
            </a:r>
            <a:r>
              <a:rPr lang="it-IT" sz="1200" b="0" i="0" kern="1200" dirty="0">
                <a:solidFill>
                  <a:schemeClr val="tx1"/>
                </a:solidFill>
                <a:effectLst/>
                <a:latin typeface="+mn-lt"/>
                <a:ea typeface="+mn-ea"/>
                <a:cs typeface="+mn-cs"/>
              </a:rPr>
              <a:t> e si riferisce al fatturato totale generato dall'intero settore industriale o a un suo segmento specifico.</a:t>
            </a:r>
            <a:endParaRPr lang="it-IT" dirty="0"/>
          </a:p>
        </p:txBody>
      </p:sp>
      <p:sp>
        <p:nvSpPr>
          <p:cNvPr id="4" name="Segnaposto numero diapositiva 3"/>
          <p:cNvSpPr>
            <a:spLocks noGrp="1"/>
          </p:cNvSpPr>
          <p:nvPr>
            <p:ph type="sldNum" sz="quarter" idx="5"/>
          </p:nvPr>
        </p:nvSpPr>
        <p:spPr/>
        <p:txBody>
          <a:bodyPr/>
          <a:lstStyle/>
          <a:p>
            <a:fld id="{13471FD7-4F31-4D51-B50A-700EDFEF2BCD}" type="slidenum">
              <a:rPr lang="it-IT" smtClean="0"/>
              <a:t>17</a:t>
            </a:fld>
            <a:endParaRPr lang="it-IT"/>
          </a:p>
        </p:txBody>
      </p:sp>
    </p:spTree>
    <p:extLst>
      <p:ext uri="{BB962C8B-B14F-4D97-AF65-F5344CB8AC3E}">
        <p14:creationId xmlns:p14="http://schemas.microsoft.com/office/powerpoint/2010/main" val="2066896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it-IT"/>
              <a:t>Fare clic per modificare lo stile del titolo dello schema</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a:t>Fare clic per modificare lo stile del sottotitolo dello schema</a:t>
            </a:r>
            <a:endParaRPr lang="en-US" dirty="0"/>
          </a:p>
        </p:txBody>
      </p:sp>
      <p:sp>
        <p:nvSpPr>
          <p:cNvPr id="4" name="Date Placeholder 3"/>
          <p:cNvSpPr>
            <a:spLocks noGrp="1"/>
          </p:cNvSpPr>
          <p:nvPr>
            <p:ph type="dt" sz="half" idx="10"/>
          </p:nvPr>
        </p:nvSpPr>
        <p:spPr/>
        <p:txBody>
          <a:bodyPr/>
          <a:lstStyle/>
          <a:p>
            <a:fld id="{E31BA835-12AC-4E8F-955A-EA3F4DE2791F}" type="datetime1">
              <a:rPr lang="en-US" smtClean="0"/>
              <a:t>11/11/2025</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7E7843D-FF13-4365-9478-9625B70A2705}" type="slidenum">
              <a:rPr lang="en-US" smtClean="0"/>
              <a:t>‹N›</a:t>
            </a:fld>
            <a:endParaRPr lang="en-US"/>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155198343"/>
      </p:ext>
    </p:extLst>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magine panoramica con didascali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t-IT"/>
              <a:t>Fare clic sull'icona per inserire un'immagine</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it-IT"/>
              <a:t>Fare clic per modificare gli stili del testo dello schema</a:t>
            </a:r>
          </a:p>
        </p:txBody>
      </p:sp>
      <p:sp>
        <p:nvSpPr>
          <p:cNvPr id="3" name="Date Placeholder 2"/>
          <p:cNvSpPr>
            <a:spLocks noGrp="1"/>
          </p:cNvSpPr>
          <p:nvPr>
            <p:ph type="dt" sz="half" idx="10"/>
          </p:nvPr>
        </p:nvSpPr>
        <p:spPr/>
        <p:txBody>
          <a:bodyPr/>
          <a:lstStyle/>
          <a:p>
            <a:fld id="{E31BA835-12AC-4E8F-955A-EA3F4DE2791F}" type="datetime1">
              <a:rPr lang="en-US" smtClean="0"/>
              <a:t>11/11/2025</a:t>
            </a:fld>
            <a:endParaRPr lang="en-US"/>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7E7843D-FF13-4365-9478-9625B70A2705}" type="slidenum">
              <a:rPr lang="en-US" smtClean="0"/>
              <a:t>‹N›</a:t>
            </a:fld>
            <a:endParaRPr lang="en-US"/>
          </a:p>
        </p:txBody>
      </p:sp>
    </p:spTree>
    <p:extLst>
      <p:ext uri="{BB962C8B-B14F-4D97-AF65-F5344CB8AC3E}">
        <p14:creationId xmlns:p14="http://schemas.microsoft.com/office/powerpoint/2010/main" val="3527456603"/>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olo e sottotitolo">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E31BA835-12AC-4E8F-955A-EA3F4DE2791F}" type="datetime1">
              <a:rPr lang="en-US" smtClean="0"/>
              <a:t>11/11/2025</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7E7843D-FF13-4365-9478-9625B70A2705}" type="slidenum">
              <a:rPr lang="en-US" smtClean="0"/>
              <a:t>‹N›</a:t>
            </a:fld>
            <a:endParaRPr lang="en-US"/>
          </a:p>
        </p:txBody>
      </p:sp>
    </p:spTree>
    <p:extLst>
      <p:ext uri="{BB962C8B-B14F-4D97-AF65-F5344CB8AC3E}">
        <p14:creationId xmlns:p14="http://schemas.microsoft.com/office/powerpoint/2010/main" val="194275729"/>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zio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it-IT"/>
              <a:t>Fare clic per modificare lo stile del titolo dello schema</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it-IT"/>
              <a:t>Fare clic per modificare gli stili del testo dello schema</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E31BA835-12AC-4E8F-955A-EA3F4DE2791F}" type="datetime1">
              <a:rPr lang="en-US" smtClean="0"/>
              <a:t>11/11/2025</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7E7843D-FF13-4365-9478-9625B70A2705}" type="slidenum">
              <a:rPr lang="en-US" smtClean="0"/>
              <a:t>‹N›</a:t>
            </a:fld>
            <a:endParaRPr lang="en-US"/>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1094141974"/>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Scheda nome">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E31BA835-12AC-4E8F-955A-EA3F4DE2791F}" type="datetime1">
              <a:rPr lang="en-US" smtClean="0"/>
              <a:t>11/11/2025</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7E7843D-FF13-4365-9478-9625B70A2705}" type="slidenum">
              <a:rPr lang="en-US" smtClean="0"/>
              <a:t>‹N›</a:t>
            </a:fld>
            <a:endParaRPr lang="en-US"/>
          </a:p>
        </p:txBody>
      </p:sp>
    </p:spTree>
    <p:extLst>
      <p:ext uri="{BB962C8B-B14F-4D97-AF65-F5344CB8AC3E}">
        <p14:creationId xmlns:p14="http://schemas.microsoft.com/office/powerpoint/2010/main" val="711281597"/>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Scheda nome citazione">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it-IT"/>
              <a:t>Fare clic per modificare lo stile del titolo dello schema</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it-IT"/>
              <a:t>Fare clic per modificare gli stili del testo dello schema</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E31BA835-12AC-4E8F-955A-EA3F4DE2791F}" type="datetime1">
              <a:rPr lang="en-US" smtClean="0"/>
              <a:t>11/11/2025</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7E7843D-FF13-4365-9478-9625B70A2705}" type="slidenum">
              <a:rPr lang="en-US" smtClean="0"/>
              <a:t>‹N›</a:t>
            </a:fld>
            <a:endParaRPr lang="en-US"/>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3636862070"/>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it-IT"/>
              <a:t>Fare clic per modificare lo stile del titolo dello schema</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it-IT"/>
              <a:t>Fare clic per modificare gli stili del testo dello schema</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E31BA835-12AC-4E8F-955A-EA3F4DE2791F}" type="datetime1">
              <a:rPr lang="en-US" smtClean="0"/>
              <a:t>11/11/2025</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7E7843D-FF13-4365-9478-9625B70A2705}" type="slidenum">
              <a:rPr lang="en-US" smtClean="0"/>
              <a:t>‹N›</a:t>
            </a:fld>
            <a:endParaRPr lang="en-US"/>
          </a:p>
        </p:txBody>
      </p:sp>
    </p:spTree>
    <p:extLst>
      <p:ext uri="{BB962C8B-B14F-4D97-AF65-F5344CB8AC3E}">
        <p14:creationId xmlns:p14="http://schemas.microsoft.com/office/powerpoint/2010/main" val="1165411246"/>
      </p:ext>
    </p:extLst>
  </p:cSld>
  <p:clrMapOvr>
    <a:masterClrMapping/>
  </p:clrMapOvr>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p:txBody>
          <a:bodyPr vert="eaVert" ancho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E31BA835-12AC-4E8F-955A-EA3F4DE2791F}" type="datetime1">
              <a:rPr lang="en-US" smtClean="0"/>
              <a:t>11/11/2025</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7E7843D-FF13-4365-9478-9625B70A2705}" type="slidenum">
              <a:rPr lang="en-US" smtClean="0"/>
              <a:t>‹N›</a:t>
            </a:fld>
            <a:endParaRPr lang="en-US"/>
          </a:p>
        </p:txBody>
      </p:sp>
    </p:spTree>
    <p:extLst>
      <p:ext uri="{BB962C8B-B14F-4D97-AF65-F5344CB8AC3E}">
        <p14:creationId xmlns:p14="http://schemas.microsoft.com/office/powerpoint/2010/main" val="3320023306"/>
      </p:ext>
    </p:extLst>
  </p:cSld>
  <p:clrMapOvr>
    <a:masterClrMapping/>
  </p:clrMapOvr>
  <p:hf sldNum="0"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E31BA835-12AC-4E8F-955A-EA3F4DE2791F}" type="datetime1">
              <a:rPr lang="en-US" smtClean="0"/>
              <a:t>11/11/2025</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7E7843D-FF13-4365-9478-9625B70A2705}" type="slidenum">
              <a:rPr lang="en-US" smtClean="0"/>
              <a:t>‹N›</a:t>
            </a:fld>
            <a:endParaRPr lang="en-US"/>
          </a:p>
        </p:txBody>
      </p:sp>
    </p:spTree>
    <p:extLst>
      <p:ext uri="{BB962C8B-B14F-4D97-AF65-F5344CB8AC3E}">
        <p14:creationId xmlns:p14="http://schemas.microsoft.com/office/powerpoint/2010/main" val="2906332803"/>
      </p:ext>
    </p:extLst>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idx="1"/>
          </p:nvPr>
        </p:nvSpPr>
        <p:spPr/>
        <p:txBody>
          <a:bodyPr anchor="ct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E31BA835-12AC-4E8F-955A-EA3F4DE2791F}" type="datetime1">
              <a:rPr lang="en-US" smtClean="0"/>
              <a:t>11/11/2025</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7E7843D-FF13-4365-9478-9625B70A2705}" type="slidenum">
              <a:rPr lang="en-US" smtClean="0"/>
              <a:t>‹N›</a:t>
            </a:fld>
            <a:endParaRPr lang="en-US"/>
          </a:p>
        </p:txBody>
      </p:sp>
    </p:spTree>
    <p:extLst>
      <p:ext uri="{BB962C8B-B14F-4D97-AF65-F5344CB8AC3E}">
        <p14:creationId xmlns:p14="http://schemas.microsoft.com/office/powerpoint/2010/main" val="1115819176"/>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E31BA835-12AC-4E8F-955A-EA3F4DE2791F}" type="datetime1">
              <a:rPr lang="en-US" smtClean="0"/>
              <a:t>11/11/2025</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7E7843D-FF13-4365-9478-9625B70A2705}" type="slidenum">
              <a:rPr lang="en-US" smtClean="0"/>
              <a:t>‹N›</a:t>
            </a:fld>
            <a:endParaRPr lang="en-US"/>
          </a:p>
        </p:txBody>
      </p:sp>
    </p:spTree>
    <p:extLst>
      <p:ext uri="{BB962C8B-B14F-4D97-AF65-F5344CB8AC3E}">
        <p14:creationId xmlns:p14="http://schemas.microsoft.com/office/powerpoint/2010/main" val="2808885064"/>
      </p:ext>
    </p:extLst>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Date Placeholder 4"/>
          <p:cNvSpPr>
            <a:spLocks noGrp="1"/>
          </p:cNvSpPr>
          <p:nvPr>
            <p:ph type="dt" sz="half" idx="10"/>
          </p:nvPr>
        </p:nvSpPr>
        <p:spPr/>
        <p:txBody>
          <a:bodyPr/>
          <a:lstStyle/>
          <a:p>
            <a:fld id="{E31BA835-12AC-4E8F-955A-EA3F4DE2791F}" type="datetime1">
              <a:rPr lang="en-US" smtClean="0"/>
              <a:t>11/11/2025</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7E7843D-FF13-4365-9478-9625B70A2705}" type="slidenum">
              <a:rPr lang="en-US" smtClean="0"/>
              <a:t>‹N›</a:t>
            </a:fld>
            <a:endParaRPr lang="en-US"/>
          </a:p>
        </p:txBody>
      </p:sp>
    </p:spTree>
    <p:extLst>
      <p:ext uri="{BB962C8B-B14F-4D97-AF65-F5344CB8AC3E}">
        <p14:creationId xmlns:p14="http://schemas.microsoft.com/office/powerpoint/2010/main" val="2680186282"/>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7" name="Date Placeholder 6"/>
          <p:cNvSpPr>
            <a:spLocks noGrp="1"/>
          </p:cNvSpPr>
          <p:nvPr>
            <p:ph type="dt" sz="half" idx="10"/>
          </p:nvPr>
        </p:nvSpPr>
        <p:spPr/>
        <p:txBody>
          <a:bodyPr/>
          <a:lstStyle/>
          <a:p>
            <a:fld id="{E31BA835-12AC-4E8F-955A-EA3F4DE2791F}" type="datetime1">
              <a:rPr lang="en-US" smtClean="0"/>
              <a:t>11/11/2025</a:t>
            </a:fld>
            <a:endParaRPr lang="en-US"/>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7E7843D-FF13-4365-9478-9625B70A2705}" type="slidenum">
              <a:rPr lang="en-US" smtClean="0"/>
              <a:t>‹N›</a:t>
            </a:fld>
            <a:endParaRPr lang="en-US"/>
          </a:p>
        </p:txBody>
      </p:sp>
    </p:spTree>
    <p:extLst>
      <p:ext uri="{BB962C8B-B14F-4D97-AF65-F5344CB8AC3E}">
        <p14:creationId xmlns:p14="http://schemas.microsoft.com/office/powerpoint/2010/main" val="4196634174"/>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Date Placeholder 2"/>
          <p:cNvSpPr>
            <a:spLocks noGrp="1"/>
          </p:cNvSpPr>
          <p:nvPr>
            <p:ph type="dt" sz="half" idx="10"/>
          </p:nvPr>
        </p:nvSpPr>
        <p:spPr/>
        <p:txBody>
          <a:bodyPr/>
          <a:lstStyle/>
          <a:p>
            <a:fld id="{E31BA835-12AC-4E8F-955A-EA3F4DE2791F}" type="datetime1">
              <a:rPr lang="en-US" smtClean="0"/>
              <a:t>11/11/2025</a:t>
            </a:fld>
            <a:endParaRPr lang="en-US"/>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7E7843D-FF13-4365-9478-9625B70A2705}" type="slidenum">
              <a:rPr lang="en-US" smtClean="0"/>
              <a:t>‹N›</a:t>
            </a:fld>
            <a:endParaRPr lang="en-US"/>
          </a:p>
        </p:txBody>
      </p:sp>
    </p:spTree>
    <p:extLst>
      <p:ext uri="{BB962C8B-B14F-4D97-AF65-F5344CB8AC3E}">
        <p14:creationId xmlns:p14="http://schemas.microsoft.com/office/powerpoint/2010/main" val="2613380215"/>
      </p:ext>
    </p:extLst>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31BA835-12AC-4E8F-955A-EA3F4DE2791F}" type="datetime1">
              <a:rPr lang="en-US" smtClean="0"/>
              <a:t>11/11/2025</a:t>
            </a:fld>
            <a:endParaRPr lang="en-US"/>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7E7843D-FF13-4365-9478-9625B70A2705}" type="slidenum">
              <a:rPr lang="en-US" smtClean="0"/>
              <a:t>‹N›</a:t>
            </a:fld>
            <a:endParaRPr lang="en-US"/>
          </a:p>
        </p:txBody>
      </p:sp>
    </p:spTree>
    <p:extLst>
      <p:ext uri="{BB962C8B-B14F-4D97-AF65-F5344CB8AC3E}">
        <p14:creationId xmlns:p14="http://schemas.microsoft.com/office/powerpoint/2010/main" val="3403324578"/>
      </p:ext>
    </p:extLst>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it-IT"/>
              <a:t>Fare clic per modificare lo stile del titolo dello schema</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E31BA835-12AC-4E8F-955A-EA3F4DE2791F}" type="datetime1">
              <a:rPr lang="en-US" smtClean="0"/>
              <a:t>11/11/2025</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7E7843D-FF13-4365-9478-9625B70A2705}" type="slidenum">
              <a:rPr lang="en-US" smtClean="0"/>
              <a:t>‹N›</a:t>
            </a:fld>
            <a:endParaRPr lang="en-US"/>
          </a:p>
        </p:txBody>
      </p:sp>
    </p:spTree>
    <p:extLst>
      <p:ext uri="{BB962C8B-B14F-4D97-AF65-F5344CB8AC3E}">
        <p14:creationId xmlns:p14="http://schemas.microsoft.com/office/powerpoint/2010/main" val="2726364323"/>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it-IT"/>
              <a:t>Fare clic per modificare lo stile del titolo dello schema</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t-IT"/>
              <a:t>Fare clic sull'icona per inserire un'immagine</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E31BA835-12AC-4E8F-955A-EA3F4DE2791F}" type="datetime1">
              <a:rPr lang="en-US" smtClean="0"/>
              <a:t>11/11/2025</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7E7843D-FF13-4365-9478-9625B70A2705}" type="slidenum">
              <a:rPr lang="en-US" smtClean="0"/>
              <a:t>‹N›</a:t>
            </a:fld>
            <a:endParaRPr lang="en-US"/>
          </a:p>
        </p:txBody>
      </p:sp>
    </p:spTree>
    <p:extLst>
      <p:ext uri="{BB962C8B-B14F-4D97-AF65-F5344CB8AC3E}">
        <p14:creationId xmlns:p14="http://schemas.microsoft.com/office/powerpoint/2010/main" val="726883106"/>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E31BA835-12AC-4E8F-955A-EA3F4DE2791F}" type="datetime1">
              <a:rPr lang="en-US" smtClean="0"/>
              <a:t>11/11/2025</a:t>
            </a:fld>
            <a:endParaRPr lang="en-US"/>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n-US" dirty="0"/>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87E7843D-FF13-4365-9478-9625B70A2705}" type="slidenum">
              <a:rPr lang="en-US" smtClean="0"/>
              <a:t>‹N›</a:t>
            </a:fld>
            <a:endParaRPr lang="en-US"/>
          </a:p>
        </p:txBody>
      </p:sp>
    </p:spTree>
    <p:extLst>
      <p:ext uri="{BB962C8B-B14F-4D97-AF65-F5344CB8AC3E}">
        <p14:creationId xmlns:p14="http://schemas.microsoft.com/office/powerpoint/2010/main" val="439249270"/>
      </p:ext>
    </p:extLst>
  </p:cSld>
  <p:clrMap bg1="dk1" tx1="lt1" bg2="dk2" tx2="lt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 id="2147483713" r:id="rId13"/>
    <p:sldLayoutId id="2147483714" r:id="rId14"/>
    <p:sldLayoutId id="2147483715" r:id="rId15"/>
    <p:sldLayoutId id="2147483716" r:id="rId16"/>
    <p:sldLayoutId id="2147483717" r:id="rId17"/>
  </p:sldLayoutIdLst>
  <p:hf sldNum="0" hdr="0" ftr="0" dt="0"/>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30.png"/><Relationship Id="rId4" Type="http://schemas.openxmlformats.org/officeDocument/2006/relationships/image" Target="../media/image29.png"/></Relationships>
</file>

<file path=ppt/slides/_rels/slide18.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2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38.png"/></Relationships>
</file>

<file path=ppt/slides/_rels/slide34.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40.JP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39.png"/></Relationships>
</file>

<file path=ppt/slides/_rels/slide3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41.png"/></Relationships>
</file>

<file path=ppt/slides/_rels/slide38.xml.rels><?xml version="1.0" encoding="UTF-8" standalone="yes"?>
<Relationships xmlns="http://schemas.openxmlformats.org/package/2006/relationships"><Relationship Id="rId3" Type="http://schemas.openxmlformats.org/officeDocument/2006/relationships/image" Target="../media/image42.JP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39.png"/></Relationships>
</file>

<file path=ppt/slides/_rels/slide39.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43.png"/><Relationship Id="rId1" Type="http://schemas.openxmlformats.org/officeDocument/2006/relationships/slideLayout" Target="../slideLayouts/slideLayout2.xml"/><Relationship Id="rId5" Type="http://schemas.openxmlformats.org/officeDocument/2006/relationships/image" Target="../media/image45.png"/><Relationship Id="rId4" Type="http://schemas.openxmlformats.org/officeDocument/2006/relationships/image" Target="../media/image44.png"/></Relationships>
</file>

<file path=ppt/slides/_rels/slide41.xml.rels><?xml version="1.0" encoding="UTF-8" standalone="yes"?>
<Relationships xmlns="http://schemas.openxmlformats.org/package/2006/relationships"><Relationship Id="rId3" Type="http://schemas.openxmlformats.org/officeDocument/2006/relationships/image" Target="../media/image46.JPG"/><Relationship Id="rId2" Type="http://schemas.openxmlformats.org/officeDocument/2006/relationships/notesSlide" Target="../notesSlides/notesSlide27.xml"/><Relationship Id="rId1" Type="http://schemas.openxmlformats.org/officeDocument/2006/relationships/slideLayout" Target="../slideLayouts/slideLayout2.xml"/><Relationship Id="rId5" Type="http://schemas.openxmlformats.org/officeDocument/2006/relationships/image" Target="../media/image39.png"/><Relationship Id="rId4" Type="http://schemas.openxmlformats.org/officeDocument/2006/relationships/image" Target="../media/image47.JPG"/></Relationships>
</file>

<file path=ppt/slides/_rels/slide42.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image" Target="../media/image48.jpg"/><Relationship Id="rId7" Type="http://schemas.openxmlformats.org/officeDocument/2006/relationships/image" Target="../media/image52.jpg"/><Relationship Id="rId2" Type="http://schemas.openxmlformats.org/officeDocument/2006/relationships/notesSlide" Target="../notesSlides/notesSlide28.xml"/><Relationship Id="rId1" Type="http://schemas.openxmlformats.org/officeDocument/2006/relationships/slideLayout" Target="../slideLayouts/slideLayout2.xml"/><Relationship Id="rId6" Type="http://schemas.openxmlformats.org/officeDocument/2006/relationships/image" Target="../media/image51.jpg"/><Relationship Id="rId5" Type="http://schemas.openxmlformats.org/officeDocument/2006/relationships/image" Target="../media/image50.jpg"/><Relationship Id="rId4" Type="http://schemas.openxmlformats.org/officeDocument/2006/relationships/image" Target="../media/image49.jpg"/></Relationships>
</file>

<file path=ppt/slides/_rels/slide4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53.jpg"/><Relationship Id="rId1" Type="http://schemas.openxmlformats.org/officeDocument/2006/relationships/slideLayout" Target="../slideLayouts/slideLayout2.xml"/><Relationship Id="rId4" Type="http://schemas.openxmlformats.org/officeDocument/2006/relationships/image" Target="../media/image42.JPG"/></Relationships>
</file>

<file path=ppt/slides/_rels/slide44.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29.xml"/><Relationship Id="rId1" Type="http://schemas.openxmlformats.org/officeDocument/2006/relationships/slideLayout" Target="../slideLayouts/slideLayout2.xml"/><Relationship Id="rId6" Type="http://schemas.openxmlformats.org/officeDocument/2006/relationships/image" Target="../media/image57.svg"/><Relationship Id="rId5" Type="http://schemas.openxmlformats.org/officeDocument/2006/relationships/image" Target="../media/image56.png"/><Relationship Id="rId4" Type="http://schemas.openxmlformats.org/officeDocument/2006/relationships/image" Target="../media/image55.svg"/></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7.xml"/><Relationship Id="rId5" Type="http://schemas.openxmlformats.org/officeDocument/2006/relationships/image" Target="../media/image61.png"/><Relationship Id="rId4" Type="http://schemas.openxmlformats.org/officeDocument/2006/relationships/image" Target="../media/image60.png"/></Relationships>
</file>

<file path=ppt/slides/_rels/slide58.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60.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43.xml"/><Relationship Id="rId1" Type="http://schemas.openxmlformats.org/officeDocument/2006/relationships/slideLayout" Target="../slideLayouts/slideLayout11.xml"/></Relationships>
</file>

<file path=ppt/slides/_rels/slide61.xml.rels><?xml version="1.0" encoding="UTF-8" standalone="yes"?>
<Relationships xmlns="http://schemas.openxmlformats.org/package/2006/relationships"><Relationship Id="rId3" Type="http://schemas.openxmlformats.org/officeDocument/2006/relationships/image" Target="../media/image66.jpe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66.jpe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66.jpeg"/><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66.jpeg"/><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67.jpeg"/><Relationship Id="rId2" Type="http://schemas.openxmlformats.org/officeDocument/2006/relationships/notesSlide" Target="../notesSlides/notesSlide48.xml"/><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3" Type="http://schemas.openxmlformats.org/officeDocument/2006/relationships/image" Target="../media/image67.jpeg"/><Relationship Id="rId2" Type="http://schemas.openxmlformats.org/officeDocument/2006/relationships/notesSlide" Target="../notesSlides/notesSlide49.xml"/><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descr="Nuvole dipinte ad olio">
            <a:extLst>
              <a:ext uri="{FF2B5EF4-FFF2-40B4-BE49-F238E27FC236}">
                <a16:creationId xmlns:a16="http://schemas.microsoft.com/office/drawing/2014/main" id="{19621475-C74B-40D5-B40B-CC8CAFD02C93}"/>
              </a:ext>
            </a:extLst>
          </p:cNvPr>
          <p:cNvPicPr>
            <a:picLocks noChangeAspect="1"/>
          </p:cNvPicPr>
          <p:nvPr/>
        </p:nvPicPr>
        <p:blipFill>
          <a:blip r:embed="rId3"/>
          <a:srcRect t="15257" b="474"/>
          <a:stretch>
            <a:fillRect/>
          </a:stretch>
        </p:blipFill>
        <p:spPr>
          <a:xfrm>
            <a:off x="1" y="10"/>
            <a:ext cx="12192000" cy="6857989"/>
          </a:xfrm>
          <a:prstGeom prst="rect">
            <a:avLst/>
          </a:prstGeom>
        </p:spPr>
      </p:pic>
      <p:sp>
        <p:nvSpPr>
          <p:cNvPr id="2" name="Titolo 1">
            <a:extLst>
              <a:ext uri="{FF2B5EF4-FFF2-40B4-BE49-F238E27FC236}">
                <a16:creationId xmlns:a16="http://schemas.microsoft.com/office/drawing/2014/main" id="{99DDB1F1-CDE3-5EA4-CFF5-5CD880D150D9}"/>
              </a:ext>
            </a:extLst>
          </p:cNvPr>
          <p:cNvSpPr>
            <a:spLocks noGrp="1"/>
          </p:cNvSpPr>
          <p:nvPr>
            <p:ph type="ctrTitle"/>
          </p:nvPr>
        </p:nvSpPr>
        <p:spPr>
          <a:xfrm>
            <a:off x="420235" y="387484"/>
            <a:ext cx="7741920" cy="4110603"/>
          </a:xfrm>
          <a:gradFill flip="none" rotWithShape="1">
            <a:gsLst>
              <a:gs pos="0">
                <a:schemeClr val="tx1">
                  <a:lumMod val="85000"/>
                  <a:alpha val="20000"/>
                </a:schemeClr>
              </a:gs>
              <a:gs pos="50000">
                <a:schemeClr val="accent1">
                  <a:tint val="44500"/>
                  <a:satMod val="160000"/>
                </a:schemeClr>
              </a:gs>
              <a:gs pos="100000">
                <a:schemeClr val="accent1">
                  <a:tint val="23500"/>
                  <a:satMod val="160000"/>
                </a:schemeClr>
              </a:gs>
            </a:gsLst>
            <a:lin ang="2700000" scaled="1"/>
            <a:tileRect/>
          </a:gradFill>
        </p:spPr>
        <p:txBody>
          <a:bodyPr anchor="ctr">
            <a:normAutofit fontScale="90000"/>
          </a:bodyPr>
          <a:lstStyle/>
          <a:p>
            <a:pPr algn="ctr"/>
            <a:r>
              <a:rPr lang="it-IT" dirty="0">
                <a:solidFill>
                  <a:srgbClr val="FFFFFF"/>
                </a:solidFill>
              </a:rPr>
              <a:t>Il fenomeno del turismo sanitario: idee e strategie per contrastarlo, Cosa succede nella medicina specialistica?</a:t>
            </a:r>
          </a:p>
        </p:txBody>
      </p:sp>
      <p:pic>
        <p:nvPicPr>
          <p:cNvPr id="5" name="Immagine 4">
            <a:extLst>
              <a:ext uri="{FF2B5EF4-FFF2-40B4-BE49-F238E27FC236}">
                <a16:creationId xmlns:a16="http://schemas.microsoft.com/office/drawing/2014/main" id="{D6ADA1DD-FDE1-07D1-239F-685F11F18E98}"/>
              </a:ext>
            </a:extLst>
          </p:cNvPr>
          <p:cNvPicPr>
            <a:picLocks noChangeAspect="1"/>
          </p:cNvPicPr>
          <p:nvPr/>
        </p:nvPicPr>
        <p:blipFill>
          <a:blip r:embed="rId4"/>
          <a:stretch>
            <a:fillRect/>
          </a:stretch>
        </p:blipFill>
        <p:spPr>
          <a:xfrm>
            <a:off x="8800498" y="0"/>
            <a:ext cx="3391502" cy="6858000"/>
          </a:xfrm>
          <a:prstGeom prst="rect">
            <a:avLst/>
          </a:prstGeom>
        </p:spPr>
      </p:pic>
      <p:sp>
        <p:nvSpPr>
          <p:cNvPr id="3" name="Sottotitolo 2">
            <a:extLst>
              <a:ext uri="{FF2B5EF4-FFF2-40B4-BE49-F238E27FC236}">
                <a16:creationId xmlns:a16="http://schemas.microsoft.com/office/drawing/2014/main" id="{2967262B-B470-4F02-4956-118A1F97BB95}"/>
              </a:ext>
            </a:extLst>
          </p:cNvPr>
          <p:cNvSpPr>
            <a:spLocks noGrp="1"/>
          </p:cNvSpPr>
          <p:nvPr>
            <p:ph type="subTitle" idx="1"/>
          </p:nvPr>
        </p:nvSpPr>
        <p:spPr>
          <a:xfrm>
            <a:off x="1608190" y="4776670"/>
            <a:ext cx="5366010" cy="1387553"/>
          </a:xfrm>
          <a:solidFill>
            <a:schemeClr val="accent1">
              <a:alpha val="50000"/>
            </a:schemeClr>
          </a:solidFill>
        </p:spPr>
        <p:txBody>
          <a:bodyPr anchor="ctr">
            <a:normAutofit/>
          </a:bodyPr>
          <a:lstStyle/>
          <a:p>
            <a:pPr algn="ctr"/>
            <a:r>
              <a:rPr lang="it-IT" dirty="0">
                <a:solidFill>
                  <a:srgbClr val="FFFFFF"/>
                </a:solidFill>
              </a:rPr>
              <a:t>Dott. Emanuele Rampino Cordaro</a:t>
            </a:r>
          </a:p>
          <a:p>
            <a:pPr algn="ctr"/>
            <a:r>
              <a:rPr lang="it-IT" dirty="0">
                <a:solidFill>
                  <a:srgbClr val="FFFFFF"/>
                </a:solidFill>
              </a:rPr>
              <a:t>Chirurgo Plastico</a:t>
            </a:r>
          </a:p>
          <a:p>
            <a:pPr algn="ctr"/>
            <a:r>
              <a:rPr lang="it-IT" dirty="0">
                <a:solidFill>
                  <a:srgbClr val="FFFFFF"/>
                </a:solidFill>
              </a:rPr>
              <a:t>Udine</a:t>
            </a:r>
          </a:p>
        </p:txBody>
      </p:sp>
    </p:spTree>
    <p:extLst>
      <p:ext uri="{BB962C8B-B14F-4D97-AF65-F5344CB8AC3E}">
        <p14:creationId xmlns:p14="http://schemas.microsoft.com/office/powerpoint/2010/main" val="3955402869"/>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2">
                <a:tint val="97000"/>
                <a:hueMod val="92000"/>
                <a:satMod val="169000"/>
                <a:lumMod val="164000"/>
              </a:schemeClr>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useBgFill="1">
        <p:nvSpPr>
          <p:cNvPr id="19" name="Rectangle 8">
            <a:extLst>
              <a:ext uri="{FF2B5EF4-FFF2-40B4-BE49-F238E27FC236}">
                <a16:creationId xmlns:a16="http://schemas.microsoft.com/office/drawing/2014/main" id="{89220CFE-A3C6-448E-A8C7-CEAED93255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olo 1">
            <a:extLst>
              <a:ext uri="{FF2B5EF4-FFF2-40B4-BE49-F238E27FC236}">
                <a16:creationId xmlns:a16="http://schemas.microsoft.com/office/drawing/2014/main" id="{26EEF6FD-8BCA-FB9D-1CE1-117AC1A66D6E}"/>
              </a:ext>
            </a:extLst>
          </p:cNvPr>
          <p:cNvSpPr>
            <a:spLocks noGrp="1"/>
          </p:cNvSpPr>
          <p:nvPr>
            <p:ph type="title"/>
          </p:nvPr>
        </p:nvSpPr>
        <p:spPr>
          <a:xfrm>
            <a:off x="4661860" y="4487332"/>
            <a:ext cx="5627258" cy="1507067"/>
          </a:xfrm>
        </p:spPr>
        <p:txBody>
          <a:bodyPr>
            <a:normAutofit/>
          </a:bodyPr>
          <a:lstStyle/>
          <a:p>
            <a:pPr>
              <a:lnSpc>
                <a:spcPct val="90000"/>
              </a:lnSpc>
            </a:pPr>
            <a:r>
              <a:rPr lang="it-IT" sz="3300"/>
              <a:t>Età contemporanea: medicina, mobilità e globalizzazione</a:t>
            </a:r>
          </a:p>
        </p:txBody>
      </p:sp>
      <p:sp>
        <p:nvSpPr>
          <p:cNvPr id="20" name="Snip Diagonal Corner Rectangle 25">
            <a:extLst>
              <a:ext uri="{FF2B5EF4-FFF2-40B4-BE49-F238E27FC236}">
                <a16:creationId xmlns:a16="http://schemas.microsoft.com/office/drawing/2014/main" id="{2E91ED80-632C-4328-8E5C-0CAF33E77C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4001" y="620722"/>
            <a:ext cx="3670674" cy="5286838"/>
          </a:xfrm>
          <a:prstGeom prst="snip2DiagRect">
            <a:avLst>
              <a:gd name="adj1" fmla="val 11518"/>
              <a:gd name="adj2" fmla="val 0"/>
            </a:avLst>
          </a:prstGeom>
          <a:solidFill>
            <a:schemeClr val="tx1"/>
          </a:solidFill>
          <a:ln>
            <a:noFill/>
          </a:ln>
          <a:effectLst>
            <a:innerShdw blurRad="57150" dist="38100" dir="14460000">
              <a:prstClr val="black">
                <a:alpha val="7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Immagine 3">
            <a:extLst>
              <a:ext uri="{FF2B5EF4-FFF2-40B4-BE49-F238E27FC236}">
                <a16:creationId xmlns:a16="http://schemas.microsoft.com/office/drawing/2014/main" id="{B55A0B22-40CF-A27A-9510-05A40DF2F2E4}"/>
              </a:ext>
            </a:extLst>
          </p:cNvPr>
          <p:cNvPicPr>
            <a:picLocks noChangeAspect="1"/>
          </p:cNvPicPr>
          <p:nvPr/>
        </p:nvPicPr>
        <p:blipFill>
          <a:blip r:embed="rId2"/>
          <a:srcRect t="3108" r="3" b="3"/>
          <a:stretch>
            <a:fillRect/>
          </a:stretch>
        </p:blipFill>
        <p:spPr>
          <a:xfrm>
            <a:off x="800558" y="786117"/>
            <a:ext cx="3337560" cy="4956048"/>
          </a:xfrm>
          <a:custGeom>
            <a:avLst/>
            <a:gdLst/>
            <a:ahLst/>
            <a:cxnLst/>
            <a:rect l="l" t="t" r="r" b="b"/>
            <a:pathLst>
              <a:path w="3337560" h="4956048">
                <a:moveTo>
                  <a:pt x="384420" y="0"/>
                </a:moveTo>
                <a:lnTo>
                  <a:pt x="3337560" y="0"/>
                </a:lnTo>
                <a:lnTo>
                  <a:pt x="3337560" y="4571628"/>
                </a:lnTo>
                <a:lnTo>
                  <a:pt x="2953140" y="4956048"/>
                </a:lnTo>
                <a:lnTo>
                  <a:pt x="0" y="4956048"/>
                </a:lnTo>
                <a:lnTo>
                  <a:pt x="0" y="384420"/>
                </a:lnTo>
                <a:close/>
              </a:path>
            </a:pathLst>
          </a:custGeom>
        </p:spPr>
      </p:pic>
      <p:sp>
        <p:nvSpPr>
          <p:cNvPr id="3" name="Segnaposto contenuto 2">
            <a:extLst>
              <a:ext uri="{FF2B5EF4-FFF2-40B4-BE49-F238E27FC236}">
                <a16:creationId xmlns:a16="http://schemas.microsoft.com/office/drawing/2014/main" id="{379B7E87-543B-CD3B-77DA-8A51E1C024D6}"/>
              </a:ext>
            </a:extLst>
          </p:cNvPr>
          <p:cNvSpPr>
            <a:spLocks noGrp="1"/>
          </p:cNvSpPr>
          <p:nvPr>
            <p:ph idx="1"/>
          </p:nvPr>
        </p:nvSpPr>
        <p:spPr>
          <a:xfrm>
            <a:off x="4661860" y="685800"/>
            <a:ext cx="6253792" cy="3615267"/>
          </a:xfrm>
        </p:spPr>
        <p:txBody>
          <a:bodyPr>
            <a:normAutofit/>
          </a:bodyPr>
          <a:lstStyle/>
          <a:p>
            <a:pPr>
              <a:lnSpc>
                <a:spcPct val="90000"/>
              </a:lnSpc>
            </a:pPr>
            <a:r>
              <a:rPr lang="it-IT" sz="1900"/>
              <a:t>XX–XXI secolo: Espansione del turismo termale, </a:t>
            </a:r>
            <a:r>
              <a:rPr lang="it-IT" sz="1900" err="1"/>
              <a:t>medical</a:t>
            </a:r>
            <a:r>
              <a:rPr lang="it-IT" sz="1900"/>
              <a:t> wellness e chirurgia estetica.</a:t>
            </a:r>
          </a:p>
          <a:p>
            <a:pPr>
              <a:lnSpc>
                <a:spcPct val="90000"/>
              </a:lnSpc>
            </a:pPr>
            <a:r>
              <a:rPr lang="it-IT" sz="1900"/>
              <a:t>Migrazione sanitaria: pazienti che viaggiano per motivi di costo, qualità o rapidità delle cure.</a:t>
            </a:r>
          </a:p>
          <a:p>
            <a:pPr>
              <a:lnSpc>
                <a:spcPct val="90000"/>
              </a:lnSpc>
            </a:pPr>
            <a:r>
              <a:rPr lang="it-IT" sz="1900"/>
              <a:t>Sviluppo di poli di eccellenza (es. Bangkok, Istanbul, San Paolo, Zurigo, Miami).</a:t>
            </a:r>
          </a:p>
          <a:p>
            <a:pPr>
              <a:lnSpc>
                <a:spcPct val="90000"/>
              </a:lnSpc>
            </a:pPr>
            <a:r>
              <a:rPr lang="it-IT" sz="1900"/>
              <a:t>Integrazione salute-turismo-economia: il turismo sanitario diventa settore industriale e oggetto di politiche pubbliche.</a:t>
            </a:r>
          </a:p>
          <a:p>
            <a:pPr>
              <a:lnSpc>
                <a:spcPct val="90000"/>
              </a:lnSpc>
            </a:pPr>
            <a:r>
              <a:rPr lang="it-IT" sz="1900"/>
              <a:t>Nuove forme: turismo della fertilità, del trapianto, della medicina estetica e rigenerativa.</a:t>
            </a:r>
          </a:p>
        </p:txBody>
      </p:sp>
      <p:grpSp>
        <p:nvGrpSpPr>
          <p:cNvPr id="13" name="Group 12">
            <a:extLst>
              <a:ext uri="{FF2B5EF4-FFF2-40B4-BE49-F238E27FC236}">
                <a16:creationId xmlns:a16="http://schemas.microsoft.com/office/drawing/2014/main" id="{13A271B6-83F2-4E87-A6AD-450F042D3D0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206969" y="2963333"/>
            <a:ext cx="2981858" cy="3208867"/>
            <a:chOff x="9206969" y="2963333"/>
            <a:chExt cx="2981858" cy="3208867"/>
          </a:xfrm>
        </p:grpSpPr>
        <p:cxnSp>
          <p:nvCxnSpPr>
            <p:cNvPr id="14" name="Straight Connector 13">
              <a:extLst>
                <a:ext uri="{FF2B5EF4-FFF2-40B4-BE49-F238E27FC236}">
                  <a16:creationId xmlns:a16="http://schemas.microsoft.com/office/drawing/2014/main" id="{9A433C90-9936-4ABD-B763-2CD6C42165C2}"/>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5" name="Straight Connector 14">
              <a:extLst>
                <a:ext uri="{FF2B5EF4-FFF2-40B4-BE49-F238E27FC236}">
                  <a16:creationId xmlns:a16="http://schemas.microsoft.com/office/drawing/2014/main" id="{06D1147B-1DF4-4FA0-9601-3AB638E3BFC8}"/>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6" name="Straight Connector 15">
              <a:extLst>
                <a:ext uri="{FF2B5EF4-FFF2-40B4-BE49-F238E27FC236}">
                  <a16:creationId xmlns:a16="http://schemas.microsoft.com/office/drawing/2014/main" id="{89E30F5C-D28E-4B06-847C-1104626FCFAD}"/>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a:extLst>
                <a:ext uri="{FF2B5EF4-FFF2-40B4-BE49-F238E27FC236}">
                  <a16:creationId xmlns:a16="http://schemas.microsoft.com/office/drawing/2014/main" id="{11B65F81-D52E-422A-BA2A-0E3294D0CD08}"/>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8" name="Straight Connector 17">
              <a:extLst>
                <a:ext uri="{FF2B5EF4-FFF2-40B4-BE49-F238E27FC236}">
                  <a16:creationId xmlns:a16="http://schemas.microsoft.com/office/drawing/2014/main" id="{3992E9D3-9DB7-4C46-8AFB-E50194C8930D}"/>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37902179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2">
                <a:tint val="97000"/>
                <a:hueMod val="92000"/>
                <a:satMod val="169000"/>
                <a:lumMod val="164000"/>
              </a:schemeClr>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useBgFill="1">
        <p:nvSpPr>
          <p:cNvPr id="20" name="Rectangle 8">
            <a:extLst>
              <a:ext uri="{FF2B5EF4-FFF2-40B4-BE49-F238E27FC236}">
                <a16:creationId xmlns:a16="http://schemas.microsoft.com/office/drawing/2014/main" id="{929448D9-8F1D-4CFE-93BA-E0272F0DBD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olo 1">
            <a:extLst>
              <a:ext uri="{FF2B5EF4-FFF2-40B4-BE49-F238E27FC236}">
                <a16:creationId xmlns:a16="http://schemas.microsoft.com/office/drawing/2014/main" id="{180627AD-90D7-7DA1-2932-01119EEA12C4}"/>
              </a:ext>
            </a:extLst>
          </p:cNvPr>
          <p:cNvSpPr>
            <a:spLocks noGrp="1"/>
          </p:cNvSpPr>
          <p:nvPr>
            <p:ph type="title"/>
          </p:nvPr>
        </p:nvSpPr>
        <p:spPr>
          <a:xfrm>
            <a:off x="684212" y="4487332"/>
            <a:ext cx="7543800" cy="1507067"/>
          </a:xfrm>
        </p:spPr>
        <p:txBody>
          <a:bodyPr>
            <a:normAutofit/>
          </a:bodyPr>
          <a:lstStyle/>
          <a:p>
            <a:r>
              <a:rPr lang="it-IT" sz="3300"/>
              <a:t>Le origini del turismo sanitario moderno (anni ’70–’80)</a:t>
            </a:r>
          </a:p>
        </p:txBody>
      </p:sp>
      <p:sp>
        <p:nvSpPr>
          <p:cNvPr id="3" name="Segnaposto contenuto 2">
            <a:extLst>
              <a:ext uri="{FF2B5EF4-FFF2-40B4-BE49-F238E27FC236}">
                <a16:creationId xmlns:a16="http://schemas.microsoft.com/office/drawing/2014/main" id="{F5C938FB-B5F7-762C-FDC3-8168E62799D2}"/>
              </a:ext>
            </a:extLst>
          </p:cNvPr>
          <p:cNvSpPr>
            <a:spLocks noGrp="1"/>
          </p:cNvSpPr>
          <p:nvPr>
            <p:ph idx="1"/>
          </p:nvPr>
        </p:nvSpPr>
        <p:spPr>
          <a:xfrm>
            <a:off x="684211" y="685800"/>
            <a:ext cx="7493137" cy="3615267"/>
          </a:xfrm>
        </p:spPr>
        <p:txBody>
          <a:bodyPr>
            <a:normAutofit/>
          </a:bodyPr>
          <a:lstStyle/>
          <a:p>
            <a:r>
              <a:rPr lang="it-IT" sz="1900"/>
              <a:t>In questo periodo si sviluppano i primi viaggi medici organizzati da pazienti dei Paesi occidentali (USA, Regno Unito, Germania, Scandinavia) verso nazioni con sistemi sanitari meno costosi ma professionalmente validi.</a:t>
            </a:r>
          </a:p>
          <a:p>
            <a:r>
              <a:rPr lang="it-IT" sz="1900"/>
              <a:t>Contesto: aumento dei costi sanitari in Occidente, liste d’attesa, esclusione di alcune procedure (es. odontoiatria, chirurgia estetica) dalle coperture assicurative.</a:t>
            </a:r>
          </a:p>
          <a:p>
            <a:r>
              <a:rPr lang="it-IT" sz="1900"/>
              <a:t>Destinazioni iniziali: Spagna e Ungheria → prime mete europee per odontoiatria e chirurgia estetica. India e Thailandia → pionieri asiatici della chirurgia maggiore low cost (ortopedia, cardiochirurgia, oftalmologia).</a:t>
            </a:r>
          </a:p>
        </p:txBody>
      </p:sp>
      <p:pic>
        <p:nvPicPr>
          <p:cNvPr id="21" name="Picture 4" descr="Vista dall'alto di un kit medico di emergenza su una superficie di legno scuro">
            <a:extLst>
              <a:ext uri="{FF2B5EF4-FFF2-40B4-BE49-F238E27FC236}">
                <a16:creationId xmlns:a16="http://schemas.microsoft.com/office/drawing/2014/main" id="{CB3D0501-C9AA-144C-61F6-89EDF7CB0618}"/>
              </a:ext>
            </a:extLst>
          </p:cNvPr>
          <p:cNvPicPr>
            <a:picLocks noChangeAspect="1"/>
          </p:cNvPicPr>
          <p:nvPr/>
        </p:nvPicPr>
        <p:blipFill>
          <a:blip r:embed="rId2"/>
          <a:srcRect l="53823" r="13362" b="-1"/>
          <a:stretch>
            <a:fillRect/>
          </a:stretch>
        </p:blipFill>
        <p:spPr>
          <a:xfrm>
            <a:off x="8820603" y="10"/>
            <a:ext cx="3371397" cy="6857990"/>
          </a:xfrm>
          <a:prstGeom prst="rect">
            <a:avLst/>
          </a:prstGeom>
          <a:effectLst>
            <a:innerShdw blurRad="57150" dist="38100" dir="14460000">
              <a:prstClr val="black">
                <a:alpha val="70000"/>
              </a:prstClr>
            </a:innerShdw>
          </a:effectLst>
        </p:spPr>
      </p:pic>
      <p:grpSp>
        <p:nvGrpSpPr>
          <p:cNvPr id="22" name="Group 10">
            <a:extLst>
              <a:ext uri="{FF2B5EF4-FFF2-40B4-BE49-F238E27FC236}">
                <a16:creationId xmlns:a16="http://schemas.microsoft.com/office/drawing/2014/main" id="{94749DEA-AC6C-4834-A330-03A1796B892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206969" y="2963333"/>
            <a:ext cx="2981858" cy="3208867"/>
            <a:chOff x="9206969" y="2963333"/>
            <a:chExt cx="2981858" cy="3208867"/>
          </a:xfrm>
        </p:grpSpPr>
        <p:cxnSp>
          <p:nvCxnSpPr>
            <p:cNvPr id="12" name="Straight Connector 11">
              <a:extLst>
                <a:ext uri="{FF2B5EF4-FFF2-40B4-BE49-F238E27FC236}">
                  <a16:creationId xmlns:a16="http://schemas.microsoft.com/office/drawing/2014/main" id="{20CBC5D1-BAF0-454E-9D7C-68370AA9545E}"/>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12">
              <a:extLst>
                <a:ext uri="{FF2B5EF4-FFF2-40B4-BE49-F238E27FC236}">
                  <a16:creationId xmlns:a16="http://schemas.microsoft.com/office/drawing/2014/main" id="{8ABB9F45-32F7-4915-A94F-F1E34B32DEDC}"/>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4" name="Straight Connector 13">
              <a:extLst>
                <a:ext uri="{FF2B5EF4-FFF2-40B4-BE49-F238E27FC236}">
                  <a16:creationId xmlns:a16="http://schemas.microsoft.com/office/drawing/2014/main" id="{94EA6F09-00FD-4C50-A2DF-D0B1CC4C9AB1}"/>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5" name="Straight Connector 14">
              <a:extLst>
                <a:ext uri="{FF2B5EF4-FFF2-40B4-BE49-F238E27FC236}">
                  <a16:creationId xmlns:a16="http://schemas.microsoft.com/office/drawing/2014/main" id="{4B8B975B-2618-4734-A401-FAB74519010B}"/>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6" name="Straight Connector 15">
              <a:extLst>
                <a:ext uri="{FF2B5EF4-FFF2-40B4-BE49-F238E27FC236}">
                  <a16:creationId xmlns:a16="http://schemas.microsoft.com/office/drawing/2014/main" id="{4EF4B123-0577-4F10-986B-6BD86396ABBE}"/>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16998735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2">
                <a:tint val="97000"/>
                <a:hueMod val="92000"/>
                <a:satMod val="169000"/>
                <a:lumMod val="164000"/>
              </a:schemeClr>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929448D9-8F1D-4CFE-93BA-E0272F0DBD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olo 1">
            <a:extLst>
              <a:ext uri="{FF2B5EF4-FFF2-40B4-BE49-F238E27FC236}">
                <a16:creationId xmlns:a16="http://schemas.microsoft.com/office/drawing/2014/main" id="{F727E352-040D-2620-73D8-1B0D74CF19BA}"/>
              </a:ext>
            </a:extLst>
          </p:cNvPr>
          <p:cNvSpPr>
            <a:spLocks noGrp="1"/>
          </p:cNvSpPr>
          <p:nvPr>
            <p:ph type="title"/>
          </p:nvPr>
        </p:nvSpPr>
        <p:spPr>
          <a:xfrm>
            <a:off x="684212" y="4487332"/>
            <a:ext cx="7543800" cy="1507067"/>
          </a:xfrm>
        </p:spPr>
        <p:txBody>
          <a:bodyPr>
            <a:normAutofit/>
          </a:bodyPr>
          <a:lstStyle/>
          <a:p>
            <a:r>
              <a:rPr lang="it-IT" dirty="0"/>
              <a:t>L’espansione globale (anni ’90–2000)</a:t>
            </a:r>
          </a:p>
        </p:txBody>
      </p:sp>
      <p:sp>
        <p:nvSpPr>
          <p:cNvPr id="3" name="Segnaposto contenuto 2">
            <a:extLst>
              <a:ext uri="{FF2B5EF4-FFF2-40B4-BE49-F238E27FC236}">
                <a16:creationId xmlns:a16="http://schemas.microsoft.com/office/drawing/2014/main" id="{F1EAF855-0F16-FC2E-20EE-7D7D800CEF90}"/>
              </a:ext>
            </a:extLst>
          </p:cNvPr>
          <p:cNvSpPr>
            <a:spLocks noGrp="1"/>
          </p:cNvSpPr>
          <p:nvPr>
            <p:ph idx="1"/>
          </p:nvPr>
        </p:nvSpPr>
        <p:spPr>
          <a:xfrm>
            <a:off x="684211" y="685800"/>
            <a:ext cx="7493137" cy="3615267"/>
          </a:xfrm>
        </p:spPr>
        <p:txBody>
          <a:bodyPr>
            <a:normAutofit/>
          </a:bodyPr>
          <a:lstStyle/>
          <a:p>
            <a:pPr>
              <a:lnSpc>
                <a:spcPct val="90000"/>
              </a:lnSpc>
            </a:pPr>
            <a:r>
              <a:rPr lang="it-IT" dirty="0"/>
              <a:t>Con la globalizzazione e Internet, il turismo sanitario esplode come mercato internazionale strutturato.</a:t>
            </a:r>
            <a:endParaRPr lang="it-IT"/>
          </a:p>
          <a:p>
            <a:pPr>
              <a:lnSpc>
                <a:spcPct val="90000"/>
              </a:lnSpc>
            </a:pPr>
            <a:r>
              <a:rPr lang="it-IT" dirty="0"/>
              <a:t>Diffusione dei voli low-cost e delle connessioni globali.</a:t>
            </a:r>
            <a:endParaRPr lang="it-IT"/>
          </a:p>
          <a:p>
            <a:pPr>
              <a:lnSpc>
                <a:spcPct val="90000"/>
              </a:lnSpc>
            </a:pPr>
            <a:r>
              <a:rPr lang="it-IT" dirty="0"/>
              <a:t>Marketing medico online e prime agenzie di </a:t>
            </a:r>
            <a:r>
              <a:rPr lang="it-IT" dirty="0" err="1"/>
              <a:t>medical</a:t>
            </a:r>
            <a:r>
              <a:rPr lang="it-IT" dirty="0"/>
              <a:t> </a:t>
            </a:r>
            <a:r>
              <a:rPr lang="it-IT" dirty="0" err="1"/>
              <a:t>tourism</a:t>
            </a:r>
            <a:r>
              <a:rPr lang="it-IT" dirty="0"/>
              <a:t>.</a:t>
            </a:r>
            <a:endParaRPr lang="it-IT"/>
          </a:p>
          <a:p>
            <a:pPr>
              <a:lnSpc>
                <a:spcPct val="90000"/>
              </a:lnSpc>
            </a:pPr>
            <a:r>
              <a:rPr lang="it-IT" dirty="0"/>
              <a:t>Certificazioni internazionali (es. Joint Commission International, fondata nel 1994).</a:t>
            </a:r>
            <a:endParaRPr lang="it-IT"/>
          </a:p>
          <a:p>
            <a:pPr>
              <a:lnSpc>
                <a:spcPct val="90000"/>
              </a:lnSpc>
            </a:pPr>
            <a:r>
              <a:rPr lang="it-IT" dirty="0"/>
              <a:t>Politiche governative: molti Paesi iniziano a promuovere ufficialmente il turismo sanitario come risorsa economica.</a:t>
            </a:r>
            <a:endParaRPr lang="it-IT"/>
          </a:p>
        </p:txBody>
      </p:sp>
      <p:pic>
        <p:nvPicPr>
          <p:cNvPr id="5" name="Picture 4" descr="Mappa del mondo con percorsi di volo">
            <a:extLst>
              <a:ext uri="{FF2B5EF4-FFF2-40B4-BE49-F238E27FC236}">
                <a16:creationId xmlns:a16="http://schemas.microsoft.com/office/drawing/2014/main" id="{3FD7EF2A-315D-0D55-7B58-08D5BE4E231E}"/>
              </a:ext>
            </a:extLst>
          </p:cNvPr>
          <p:cNvPicPr>
            <a:picLocks noChangeAspect="1"/>
          </p:cNvPicPr>
          <p:nvPr/>
        </p:nvPicPr>
        <p:blipFill>
          <a:blip r:embed="rId2"/>
          <a:srcRect l="29501" r="36947" b="1"/>
          <a:stretch>
            <a:fillRect/>
          </a:stretch>
        </p:blipFill>
        <p:spPr>
          <a:xfrm>
            <a:off x="8820603" y="10"/>
            <a:ext cx="3371397" cy="6857990"/>
          </a:xfrm>
          <a:prstGeom prst="rect">
            <a:avLst/>
          </a:prstGeom>
          <a:effectLst>
            <a:innerShdw blurRad="57150" dist="38100" dir="14460000">
              <a:prstClr val="black">
                <a:alpha val="70000"/>
              </a:prstClr>
            </a:innerShdw>
          </a:effectLst>
        </p:spPr>
      </p:pic>
      <p:grpSp>
        <p:nvGrpSpPr>
          <p:cNvPr id="11" name="Group 10">
            <a:extLst>
              <a:ext uri="{FF2B5EF4-FFF2-40B4-BE49-F238E27FC236}">
                <a16:creationId xmlns:a16="http://schemas.microsoft.com/office/drawing/2014/main" id="{94749DEA-AC6C-4834-A330-03A1796B892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206969" y="2963333"/>
            <a:ext cx="2981858" cy="3208867"/>
            <a:chOff x="9206969" y="2963333"/>
            <a:chExt cx="2981858" cy="3208867"/>
          </a:xfrm>
        </p:grpSpPr>
        <p:cxnSp>
          <p:nvCxnSpPr>
            <p:cNvPr id="12" name="Straight Connector 11">
              <a:extLst>
                <a:ext uri="{FF2B5EF4-FFF2-40B4-BE49-F238E27FC236}">
                  <a16:creationId xmlns:a16="http://schemas.microsoft.com/office/drawing/2014/main" id="{20CBC5D1-BAF0-454E-9D7C-68370AA9545E}"/>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3" name="Straight Connector 12">
              <a:extLst>
                <a:ext uri="{FF2B5EF4-FFF2-40B4-BE49-F238E27FC236}">
                  <a16:creationId xmlns:a16="http://schemas.microsoft.com/office/drawing/2014/main" id="{8ABB9F45-32F7-4915-A94F-F1E34B32DEDC}"/>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4" name="Straight Connector 13">
              <a:extLst>
                <a:ext uri="{FF2B5EF4-FFF2-40B4-BE49-F238E27FC236}">
                  <a16:creationId xmlns:a16="http://schemas.microsoft.com/office/drawing/2014/main" id="{94EA6F09-00FD-4C50-A2DF-D0B1CC4C9AB1}"/>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5" name="Straight Connector 14">
              <a:extLst>
                <a:ext uri="{FF2B5EF4-FFF2-40B4-BE49-F238E27FC236}">
                  <a16:creationId xmlns:a16="http://schemas.microsoft.com/office/drawing/2014/main" id="{4B8B975B-2618-4734-A401-FAB74519010B}"/>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6" name="Straight Connector 15">
              <a:extLst>
                <a:ext uri="{FF2B5EF4-FFF2-40B4-BE49-F238E27FC236}">
                  <a16:creationId xmlns:a16="http://schemas.microsoft.com/office/drawing/2014/main" id="{4EF4B123-0577-4F10-986B-6BD86396ABBE}"/>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13122991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781BBDC9-2DC6-4959-AC3D-49A5DCB05D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egnaposto contenuto 2">
            <a:extLst>
              <a:ext uri="{FF2B5EF4-FFF2-40B4-BE49-F238E27FC236}">
                <a16:creationId xmlns:a16="http://schemas.microsoft.com/office/drawing/2014/main" id="{0F539E78-EC1D-C917-1F34-0CB58EB8A9B7}"/>
              </a:ext>
            </a:extLst>
          </p:cNvPr>
          <p:cNvSpPr>
            <a:spLocks noGrp="1"/>
          </p:cNvSpPr>
          <p:nvPr>
            <p:ph idx="1"/>
          </p:nvPr>
        </p:nvSpPr>
        <p:spPr>
          <a:xfrm>
            <a:off x="684212" y="685800"/>
            <a:ext cx="4754563" cy="5410200"/>
          </a:xfrm>
        </p:spPr>
        <p:txBody>
          <a:bodyPr>
            <a:normAutofit/>
          </a:bodyPr>
          <a:lstStyle/>
          <a:p>
            <a:pPr>
              <a:lnSpc>
                <a:spcPct val="90000"/>
              </a:lnSpc>
            </a:pPr>
            <a:r>
              <a:rPr lang="it-IT" sz="1700">
                <a:solidFill>
                  <a:schemeClr val="tx1"/>
                </a:solidFill>
              </a:rPr>
              <a:t>Digitalizzazione e trasparenza: i pazienti scelgono la clinica online, leggono recensioni, confrontano costi e certificazioni.</a:t>
            </a:r>
          </a:p>
          <a:p>
            <a:pPr>
              <a:lnSpc>
                <a:spcPct val="90000"/>
              </a:lnSpc>
            </a:pPr>
            <a:r>
              <a:rPr lang="it-IT" sz="1700">
                <a:solidFill>
                  <a:schemeClr val="tx1"/>
                </a:solidFill>
              </a:rPr>
              <a:t>Specializzazione delle destinazioni: Turchia → rinoplastica, trapianto capelli, laser oculare. Thailandia e India → chirurgia complessa e trapianti. Croazia e Ungheria → odontoiatria, implantologia, estetica. Tunisia e Marocco → chirurgia estetica “all inclusive”.</a:t>
            </a:r>
          </a:p>
          <a:p>
            <a:pPr>
              <a:lnSpc>
                <a:spcPct val="90000"/>
              </a:lnSpc>
            </a:pPr>
            <a:r>
              <a:rPr lang="it-IT" sz="1700">
                <a:solidFill>
                  <a:schemeClr val="tx1"/>
                </a:solidFill>
              </a:rPr>
              <a:t>Pacchetti sanitari e turistici: combinazione di cura + soggiorno, a costi inferiori del 50–80% rispetto all’Europa occidentale.</a:t>
            </a:r>
          </a:p>
          <a:p>
            <a:pPr>
              <a:lnSpc>
                <a:spcPct val="90000"/>
              </a:lnSpc>
            </a:pPr>
            <a:r>
              <a:rPr lang="it-IT" sz="1700">
                <a:solidFill>
                  <a:schemeClr val="tx1"/>
                </a:solidFill>
              </a:rPr>
              <a:t>Turismo sanitario inverso: alcuni Paesi, come l’Italia, attraggono pazienti dai Balcani, Medio Oriente e Nord Africa per trattamenti di alta specialità.</a:t>
            </a:r>
          </a:p>
        </p:txBody>
      </p:sp>
      <p:sp>
        <p:nvSpPr>
          <p:cNvPr id="10" name="Rectangle 9">
            <a:extLst>
              <a:ext uri="{FF2B5EF4-FFF2-40B4-BE49-F238E27FC236}">
                <a16:creationId xmlns:a16="http://schemas.microsoft.com/office/drawing/2014/main" id="{08452CCF-4A27-488A-AAF4-424933CFC9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95999" y="0"/>
            <a:ext cx="4657345" cy="6858000"/>
          </a:xfrm>
          <a:prstGeom prst="rect">
            <a:avLst/>
          </a:prstGeom>
          <a:solidFill>
            <a:schemeClr val="bg2">
              <a:lumMod val="75000"/>
            </a:schemeClr>
          </a:solidFill>
          <a:ln>
            <a:noFill/>
          </a:ln>
          <a:effectLst/>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2" name="Titolo 1">
            <a:extLst>
              <a:ext uri="{FF2B5EF4-FFF2-40B4-BE49-F238E27FC236}">
                <a16:creationId xmlns:a16="http://schemas.microsoft.com/office/drawing/2014/main" id="{6EA99BDF-7BD4-427C-8118-4DF9FC9D89FA}"/>
              </a:ext>
            </a:extLst>
          </p:cNvPr>
          <p:cNvSpPr>
            <a:spLocks noGrp="1"/>
          </p:cNvSpPr>
          <p:nvPr>
            <p:ph type="title"/>
          </p:nvPr>
        </p:nvSpPr>
        <p:spPr>
          <a:xfrm>
            <a:off x="6328611" y="685800"/>
            <a:ext cx="4537614" cy="5308599"/>
          </a:xfrm>
        </p:spPr>
        <p:txBody>
          <a:bodyPr>
            <a:normAutofit/>
          </a:bodyPr>
          <a:lstStyle/>
          <a:p>
            <a:r>
              <a:rPr lang="it-IT" sz="3200" dirty="0"/>
              <a:t>La maturità del settore (2010–oggi)</a:t>
            </a:r>
          </a:p>
        </p:txBody>
      </p:sp>
      <p:sp>
        <p:nvSpPr>
          <p:cNvPr id="12" name="Rectangle 11">
            <a:extLst>
              <a:ext uri="{FF2B5EF4-FFF2-40B4-BE49-F238E27FC236}">
                <a16:creationId xmlns:a16="http://schemas.microsoft.com/office/drawing/2014/main" id="{4B74BB55-8517-4CFE-9389-81D0E6F81F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753344" y="0"/>
            <a:ext cx="1438656" cy="6858000"/>
          </a:xfrm>
          <a:prstGeom prst="rect">
            <a:avLst/>
          </a:prstGeom>
          <a:solidFill>
            <a:schemeClr val="bg2">
              <a:lumMod val="50000"/>
              <a:alpha val="70000"/>
            </a:schemeClr>
          </a:solidFill>
          <a:ln>
            <a:noFill/>
          </a:ln>
        </p:spPr>
        <p:style>
          <a:lnRef idx="2">
            <a:schemeClr val="accent1">
              <a:shade val="50000"/>
            </a:schemeClr>
          </a:lnRef>
          <a:fillRef idx="1003">
            <a:schemeClr val="lt1"/>
          </a:fillRef>
          <a:effectRef idx="0">
            <a:schemeClr val="accent1"/>
          </a:effectRef>
          <a:fontRef idx="minor">
            <a:schemeClr val="lt1"/>
          </a:fontRef>
        </p:style>
        <p:txBody>
          <a:bodyPr rtlCol="0" anchor="ctr"/>
          <a:lstStyle/>
          <a:p>
            <a:pPr algn="ctr"/>
            <a:endParaRPr lang="en-US">
              <a:solidFill>
                <a:schemeClr val="accent2"/>
              </a:solidFill>
            </a:endParaRPr>
          </a:p>
        </p:txBody>
      </p:sp>
      <p:grpSp>
        <p:nvGrpSpPr>
          <p:cNvPr id="14" name="Group 13">
            <a:extLst>
              <a:ext uri="{FF2B5EF4-FFF2-40B4-BE49-F238E27FC236}">
                <a16:creationId xmlns:a16="http://schemas.microsoft.com/office/drawing/2014/main" id="{543190CD-45FC-4DE0-B596-17D4DE53E972}"/>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0769288" y="3770390"/>
            <a:ext cx="1419541" cy="1660354"/>
            <a:chOff x="10292292" y="2963333"/>
            <a:chExt cx="1896535" cy="2218267"/>
          </a:xfrm>
        </p:grpSpPr>
        <p:cxnSp>
          <p:nvCxnSpPr>
            <p:cNvPr id="15" name="Straight Connector 14">
              <a:extLst>
                <a:ext uri="{FF2B5EF4-FFF2-40B4-BE49-F238E27FC236}">
                  <a16:creationId xmlns:a16="http://schemas.microsoft.com/office/drawing/2014/main" id="{3BD4334C-2554-4361-8CFF-394E624CF4A6}"/>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1276012" y="2963333"/>
              <a:ext cx="912814" cy="912812"/>
            </a:xfrm>
            <a:prstGeom prst="line">
              <a:avLst/>
            </a:prstGeom>
            <a:ln w="9525">
              <a:solidFill>
                <a:srgbClr val="FFFFFF">
                  <a:alpha val="70000"/>
                </a:srgbClr>
              </a:solidFill>
            </a:ln>
          </p:spPr>
          <p:style>
            <a:lnRef idx="2">
              <a:schemeClr val="accent1"/>
            </a:lnRef>
            <a:fillRef idx="0">
              <a:schemeClr val="accent1"/>
            </a:fillRef>
            <a:effectRef idx="1">
              <a:schemeClr val="accent1"/>
            </a:effectRef>
            <a:fontRef idx="minor">
              <a:schemeClr val="tx1"/>
            </a:fontRef>
          </p:style>
        </p:cxnSp>
        <p:cxnSp>
          <p:nvCxnSpPr>
            <p:cNvPr id="16" name="Straight Connector 15">
              <a:extLst>
                <a:ext uri="{FF2B5EF4-FFF2-40B4-BE49-F238E27FC236}">
                  <a16:creationId xmlns:a16="http://schemas.microsoft.com/office/drawing/2014/main" id="{9FC3CBA7-AF68-4075-BAC7-623C34B4F4F7}"/>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flipH="1">
              <a:off x="10292292" y="3190344"/>
              <a:ext cx="1896535" cy="1896533"/>
            </a:xfrm>
            <a:prstGeom prst="line">
              <a:avLst/>
            </a:prstGeom>
            <a:ln w="9525">
              <a:solidFill>
                <a:srgbClr val="FFFFFF">
                  <a:alpha val="70000"/>
                </a:srgbClr>
              </a:solidFill>
            </a:ln>
          </p:spPr>
          <p:style>
            <a:lnRef idx="2">
              <a:schemeClr val="accent1"/>
            </a:lnRef>
            <a:fillRef idx="0">
              <a:schemeClr val="accent1"/>
            </a:fillRef>
            <a:effectRef idx="1">
              <a:schemeClr val="accent1"/>
            </a:effectRef>
            <a:fontRef idx="minor">
              <a:schemeClr val="tx1"/>
            </a:fontRef>
          </p:style>
        </p:cxnSp>
        <p:cxnSp>
          <p:nvCxnSpPr>
            <p:cNvPr id="17" name="Straight Connector 16">
              <a:extLst>
                <a:ext uri="{FF2B5EF4-FFF2-40B4-BE49-F238E27FC236}">
                  <a16:creationId xmlns:a16="http://schemas.microsoft.com/office/drawing/2014/main" id="{CA6C7307-1C78-4C8A-BF3D-FA420F177AE1}"/>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0292292" y="3285067"/>
              <a:ext cx="1896534" cy="1896533"/>
            </a:xfrm>
            <a:prstGeom prst="line">
              <a:avLst/>
            </a:prstGeom>
            <a:ln w="9525">
              <a:solidFill>
                <a:srgbClr val="FFFFFF">
                  <a:alpha val="70000"/>
                </a:srgb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a:extLst>
                <a:ext uri="{FF2B5EF4-FFF2-40B4-BE49-F238E27FC236}">
                  <a16:creationId xmlns:a16="http://schemas.microsoft.com/office/drawing/2014/main" id="{44CD1F94-6C7C-4E8F-9336-E312E9F5C741}"/>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0443103" y="3131080"/>
              <a:ext cx="1745722" cy="1745720"/>
            </a:xfrm>
            <a:prstGeom prst="line">
              <a:avLst/>
            </a:prstGeom>
            <a:ln w="28575">
              <a:solidFill>
                <a:srgbClr val="FFFFFF">
                  <a:alpha val="70000"/>
                </a:srgbClr>
              </a:solidFill>
            </a:ln>
          </p:spPr>
          <p:style>
            <a:lnRef idx="2">
              <a:schemeClr val="accent1"/>
            </a:lnRef>
            <a:fillRef idx="0">
              <a:schemeClr val="accent1"/>
            </a:fillRef>
            <a:effectRef idx="1">
              <a:schemeClr val="accent1"/>
            </a:effectRef>
            <a:fontRef idx="minor">
              <a:schemeClr val="tx1"/>
            </a:fontRef>
          </p:style>
        </p:cxnSp>
        <p:cxnSp>
          <p:nvCxnSpPr>
            <p:cNvPr id="19" name="Straight Connector 18">
              <a:extLst>
                <a:ext uri="{FF2B5EF4-FFF2-40B4-BE49-F238E27FC236}">
                  <a16:creationId xmlns:a16="http://schemas.microsoft.com/office/drawing/2014/main" id="{A5B11C2A-D791-46E1-B954-1184FB08022F}"/>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0918826" y="3683001"/>
              <a:ext cx="1270001" cy="1269999"/>
            </a:xfrm>
            <a:prstGeom prst="line">
              <a:avLst/>
            </a:prstGeom>
            <a:ln w="28575">
              <a:solidFill>
                <a:srgbClr val="FFFFFF">
                  <a:alpha val="70000"/>
                </a:srgbClr>
              </a:solidFill>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40554505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2">
                <a:tint val="97000"/>
                <a:hueMod val="92000"/>
                <a:satMod val="169000"/>
                <a:lumMod val="164000"/>
              </a:schemeClr>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BF6F3917-FAEF-4F5C-BE12-CF65574CE44B}"/>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206969" y="2963333"/>
            <a:ext cx="2981858" cy="3208867"/>
            <a:chOff x="9206969" y="2963333"/>
            <a:chExt cx="2981858" cy="3208867"/>
          </a:xfrm>
        </p:grpSpPr>
        <p:cxnSp>
          <p:nvCxnSpPr>
            <p:cNvPr id="11" name="Straight Connector 10">
              <a:extLst>
                <a:ext uri="{FF2B5EF4-FFF2-40B4-BE49-F238E27FC236}">
                  <a16:creationId xmlns:a16="http://schemas.microsoft.com/office/drawing/2014/main" id="{9EFF6467-061A-4EB4-A666-8ED016C0C0EC}"/>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a:extLst>
                <a:ext uri="{FF2B5EF4-FFF2-40B4-BE49-F238E27FC236}">
                  <a16:creationId xmlns:a16="http://schemas.microsoft.com/office/drawing/2014/main" id="{EDA5CB9C-6466-4DB3-83C9-AE3B536A5452}"/>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3" name="Straight Connector 12">
              <a:extLst>
                <a:ext uri="{FF2B5EF4-FFF2-40B4-BE49-F238E27FC236}">
                  <a16:creationId xmlns:a16="http://schemas.microsoft.com/office/drawing/2014/main" id="{4AA604B4-1AE4-48CB-981A-54CC4AE3C041}"/>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4" name="Straight Connector 13">
              <a:extLst>
                <a:ext uri="{FF2B5EF4-FFF2-40B4-BE49-F238E27FC236}">
                  <a16:creationId xmlns:a16="http://schemas.microsoft.com/office/drawing/2014/main" id="{65D1C11E-228A-44D3-B3E8-1364E7393DE4}"/>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5" name="Straight Connector 14">
              <a:extLst>
                <a:ext uri="{FF2B5EF4-FFF2-40B4-BE49-F238E27FC236}">
                  <a16:creationId xmlns:a16="http://schemas.microsoft.com/office/drawing/2014/main" id="{F0FD3847-BF68-4ACE-83F8-1E7CC32B17CC}"/>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useBgFill="1">
        <p:nvSpPr>
          <p:cNvPr id="17" name="Rectangle 16">
            <a:extLst>
              <a:ext uri="{FF2B5EF4-FFF2-40B4-BE49-F238E27FC236}">
                <a16:creationId xmlns:a16="http://schemas.microsoft.com/office/drawing/2014/main" id="{547BBBDC-7066-4AF7-9C62-1803AB2F9B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Snip Diagonal Corner Rectangle 24">
            <a:extLst>
              <a:ext uri="{FF2B5EF4-FFF2-40B4-BE49-F238E27FC236}">
                <a16:creationId xmlns:a16="http://schemas.microsoft.com/office/drawing/2014/main" id="{350FA329-CBE0-46FE-A19B-84D688DAD7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28229" y="620722"/>
            <a:ext cx="10935543" cy="5286838"/>
          </a:xfrm>
          <a:prstGeom prst="snip2DiagRect">
            <a:avLst>
              <a:gd name="adj1" fmla="val 10787"/>
              <a:gd name="adj2" fmla="val 0"/>
            </a:avLst>
          </a:prstGeom>
          <a:solidFill>
            <a:srgbClr val="FFFFFF"/>
          </a:solidFill>
          <a:ln>
            <a:noFill/>
          </a:ln>
          <a:effectLst>
            <a:innerShdw blurRad="57150" dist="38100" dir="14460000">
              <a:prstClr val="black">
                <a:alpha val="7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Segnaposto contenuto 3">
            <a:extLst>
              <a:ext uri="{FF2B5EF4-FFF2-40B4-BE49-F238E27FC236}">
                <a16:creationId xmlns:a16="http://schemas.microsoft.com/office/drawing/2014/main" id="{CF673841-ED1E-23F3-B560-1C5022952090}"/>
              </a:ext>
            </a:extLst>
          </p:cNvPr>
          <p:cNvPicPr>
            <a:picLocks noGrp="1" noChangeAspect="1"/>
          </p:cNvPicPr>
          <p:nvPr>
            <p:ph idx="1"/>
          </p:nvPr>
        </p:nvPicPr>
        <p:blipFill>
          <a:blip r:embed="rId2"/>
          <a:stretch>
            <a:fillRect/>
          </a:stretch>
        </p:blipFill>
        <p:spPr>
          <a:xfrm>
            <a:off x="2694086" y="802231"/>
            <a:ext cx="1846431" cy="4923820"/>
          </a:xfrm>
          <a:prstGeom prst="rect">
            <a:avLst/>
          </a:prstGeom>
        </p:spPr>
      </p:pic>
      <p:cxnSp>
        <p:nvCxnSpPr>
          <p:cNvPr id="21" name="Straight Connector 20">
            <a:extLst>
              <a:ext uri="{FF2B5EF4-FFF2-40B4-BE49-F238E27FC236}">
                <a16:creationId xmlns:a16="http://schemas.microsoft.com/office/drawing/2014/main" id="{A8FFEFAE-4471-4EAA-92D7-76C13B4D451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096001" y="1593669"/>
            <a:ext cx="0" cy="3222171"/>
          </a:xfrm>
          <a:prstGeom prst="line">
            <a:avLst/>
          </a:prstGeom>
          <a:ln>
            <a:solidFill>
              <a:schemeClr val="accent1">
                <a:alpha val="60000"/>
              </a:schemeClr>
            </a:solidFill>
          </a:ln>
        </p:spPr>
        <p:style>
          <a:lnRef idx="1">
            <a:schemeClr val="accent1"/>
          </a:lnRef>
          <a:fillRef idx="0">
            <a:schemeClr val="accent1"/>
          </a:fillRef>
          <a:effectRef idx="0">
            <a:schemeClr val="accent1"/>
          </a:effectRef>
          <a:fontRef idx="minor">
            <a:schemeClr val="tx1"/>
          </a:fontRef>
        </p:style>
      </p:cxnSp>
      <p:pic>
        <p:nvPicPr>
          <p:cNvPr id="5" name="Immagine 4">
            <a:extLst>
              <a:ext uri="{FF2B5EF4-FFF2-40B4-BE49-F238E27FC236}">
                <a16:creationId xmlns:a16="http://schemas.microsoft.com/office/drawing/2014/main" id="{2BCA4C8D-17B9-9D1B-8BB7-B0BA042A0712}"/>
              </a:ext>
            </a:extLst>
          </p:cNvPr>
          <p:cNvPicPr>
            <a:picLocks noChangeAspect="1"/>
          </p:cNvPicPr>
          <p:nvPr/>
        </p:nvPicPr>
        <p:blipFill>
          <a:blip r:embed="rId3"/>
          <a:stretch>
            <a:fillRect/>
          </a:stretch>
        </p:blipFill>
        <p:spPr>
          <a:xfrm>
            <a:off x="6417735" y="1768877"/>
            <a:ext cx="4502570" cy="2994209"/>
          </a:xfrm>
          <a:prstGeom prst="rect">
            <a:avLst/>
          </a:prstGeom>
        </p:spPr>
      </p:pic>
    </p:spTree>
    <p:extLst>
      <p:ext uri="{BB962C8B-B14F-4D97-AF65-F5344CB8AC3E}">
        <p14:creationId xmlns:p14="http://schemas.microsoft.com/office/powerpoint/2010/main" val="5677859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2">
                <a:tint val="97000"/>
                <a:hueMod val="92000"/>
                <a:satMod val="169000"/>
                <a:lumMod val="164000"/>
              </a:schemeClr>
            </a:gs>
            <a:gs pos="100000">
              <a:schemeClr val="bg2">
                <a:shade val="96000"/>
                <a:satMod val="120000"/>
                <a:lumMod val="90000"/>
              </a:schemeClr>
            </a:gs>
          </a:gsLst>
          <a:lin ang="6120000" scaled="1"/>
        </a:gradFill>
        <a:effectLst/>
      </p:bgPr>
    </p:bg>
    <p:spTree>
      <p:nvGrpSpPr>
        <p:cNvPr id="1" name="">
          <a:extLst>
            <a:ext uri="{FF2B5EF4-FFF2-40B4-BE49-F238E27FC236}">
              <a16:creationId xmlns:a16="http://schemas.microsoft.com/office/drawing/2014/main" id="{AF753DB2-046A-594E-1F7F-31E30EB9EBA6}"/>
            </a:ext>
          </a:extLst>
        </p:cNvPr>
        <p:cNvGrpSpPr/>
        <p:nvPr/>
      </p:nvGrpSpPr>
      <p:grpSpPr>
        <a:xfrm>
          <a:off x="0" y="0"/>
          <a:ext cx="0" cy="0"/>
          <a:chOff x="0" y="0"/>
          <a:chExt cx="0" cy="0"/>
        </a:xfrm>
      </p:grpSpPr>
      <p:cxnSp>
        <p:nvCxnSpPr>
          <p:cNvPr id="6" name="Straight Connector 8">
            <a:extLst>
              <a:ext uri="{FF2B5EF4-FFF2-40B4-BE49-F238E27FC236}">
                <a16:creationId xmlns:a16="http://schemas.microsoft.com/office/drawing/2014/main" id="{8FD48FB1-66D8-4676-B0AA-C139A1DB78D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a:extLst>
              <a:ext uri="{FF2B5EF4-FFF2-40B4-BE49-F238E27FC236}">
                <a16:creationId xmlns:a16="http://schemas.microsoft.com/office/drawing/2014/main" id="{F033F5AE-6728-4F19-8DED-658E674B31B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3" name="Straight Connector 12">
            <a:extLst>
              <a:ext uri="{FF2B5EF4-FFF2-40B4-BE49-F238E27FC236}">
                <a16:creationId xmlns:a16="http://schemas.microsoft.com/office/drawing/2014/main" id="{82C7D74A-18BA-4709-A808-44E8815C443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5" name="Straight Connector 14">
            <a:extLst>
              <a:ext uri="{FF2B5EF4-FFF2-40B4-BE49-F238E27FC236}">
                <a16:creationId xmlns:a16="http://schemas.microsoft.com/office/drawing/2014/main" id="{B5164A3F-1561-4039-8185-AB0EEB713EA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a:extLst>
              <a:ext uri="{FF2B5EF4-FFF2-40B4-BE49-F238E27FC236}">
                <a16:creationId xmlns:a16="http://schemas.microsoft.com/office/drawing/2014/main" id="{2A35DB53-42BE-460E-9CA1-1294C98463C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 useBgFill="1">
        <p:nvSpPr>
          <p:cNvPr id="19" name="Rectangle 18">
            <a:extLst>
              <a:ext uri="{FF2B5EF4-FFF2-40B4-BE49-F238E27FC236}">
                <a16:creationId xmlns:a16="http://schemas.microsoft.com/office/drawing/2014/main" id="{D067A139-86EB-480F-AE6B-AF8092F215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olo 2">
            <a:extLst>
              <a:ext uri="{FF2B5EF4-FFF2-40B4-BE49-F238E27FC236}">
                <a16:creationId xmlns:a16="http://schemas.microsoft.com/office/drawing/2014/main" id="{E93301F7-3CB8-C24E-4C50-42FE838C954D}"/>
              </a:ext>
            </a:extLst>
          </p:cNvPr>
          <p:cNvSpPr>
            <a:spLocks noGrp="1"/>
          </p:cNvSpPr>
          <p:nvPr>
            <p:ph type="title"/>
          </p:nvPr>
        </p:nvSpPr>
        <p:spPr>
          <a:xfrm>
            <a:off x="6095999" y="628617"/>
            <a:ext cx="5408613" cy="3028983"/>
          </a:xfrm>
        </p:spPr>
        <p:txBody>
          <a:bodyPr vert="horz" lIns="91440" tIns="45720" rIns="91440" bIns="45720" rtlCol="0" anchor="b">
            <a:normAutofit/>
          </a:bodyPr>
          <a:lstStyle/>
          <a:p>
            <a:pPr>
              <a:lnSpc>
                <a:spcPct val="90000"/>
              </a:lnSpc>
            </a:pPr>
            <a:r>
              <a:rPr lang="en-US" sz="4100" b="1" dirty="0"/>
              <a:t>Turismo </a:t>
            </a:r>
            <a:r>
              <a:rPr lang="en-US" sz="4100" b="1" dirty="0" err="1"/>
              <a:t>terapeutico</a:t>
            </a:r>
            <a:r>
              <a:rPr lang="en-US" sz="4100" b="1" dirty="0"/>
              <a:t> e turismo </a:t>
            </a:r>
            <a:r>
              <a:rPr lang="en-US" sz="4100" b="1" dirty="0" err="1"/>
              <a:t>estetico</a:t>
            </a:r>
            <a:r>
              <a:rPr lang="en-US" sz="4100" b="1" dirty="0"/>
              <a:t>: due </a:t>
            </a:r>
            <a:r>
              <a:rPr lang="en-US" sz="4100" b="1" dirty="0" err="1"/>
              <a:t>realtà</a:t>
            </a:r>
            <a:r>
              <a:rPr lang="en-US" sz="4100" b="1" dirty="0"/>
              <a:t> diverse</a:t>
            </a:r>
            <a:endParaRPr lang="en-US" sz="4100" dirty="0"/>
          </a:p>
        </p:txBody>
      </p:sp>
      <p:sp>
        <p:nvSpPr>
          <p:cNvPr id="21" name="Snip Diagonal Corner Rectangle 6">
            <a:extLst>
              <a:ext uri="{FF2B5EF4-FFF2-40B4-BE49-F238E27FC236}">
                <a16:creationId xmlns:a16="http://schemas.microsoft.com/office/drawing/2014/main" id="{4E252378-AA68-427C-BF69-E4434E447D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4000" y="620722"/>
            <a:ext cx="5136155" cy="5286838"/>
          </a:xfrm>
          <a:prstGeom prst="snip2DiagRect">
            <a:avLst>
              <a:gd name="adj1" fmla="val 9954"/>
              <a:gd name="adj2" fmla="val 0"/>
            </a:avLst>
          </a:prstGeom>
          <a:solidFill>
            <a:schemeClr val="tx1"/>
          </a:solidFill>
          <a:ln>
            <a:noFill/>
          </a:ln>
          <a:effectLst>
            <a:innerShdw blurRad="57150" dist="38100" dir="14460000">
              <a:prstClr val="black">
                <a:alpha val="7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Segnaposto contenuto 3" descr="Immagine che contiene testo, diagramma, cerchio, linea&#10;&#10;Il contenuto generato dall'IA potrebbe non essere corretto.">
            <a:extLst>
              <a:ext uri="{FF2B5EF4-FFF2-40B4-BE49-F238E27FC236}">
                <a16:creationId xmlns:a16="http://schemas.microsoft.com/office/drawing/2014/main" id="{F14ABAB0-4697-D8CE-E800-1406D2FC949C}"/>
              </a:ext>
            </a:extLst>
          </p:cNvPr>
          <p:cNvPicPr>
            <a:picLocks noGrp="1" noChangeAspect="1"/>
          </p:cNvPicPr>
          <p:nvPr>
            <p:ph idx="1"/>
          </p:nvPr>
        </p:nvPicPr>
        <p:blipFill>
          <a:blip r:embed="rId3"/>
          <a:srcRect t="8342" r="1" b="3043"/>
          <a:stretch>
            <a:fillRect/>
          </a:stretch>
        </p:blipFill>
        <p:spPr>
          <a:xfrm>
            <a:off x="797205" y="786117"/>
            <a:ext cx="4809744" cy="4956048"/>
          </a:xfrm>
          <a:custGeom>
            <a:avLst/>
            <a:gdLst/>
            <a:ahLst/>
            <a:cxnLst/>
            <a:rect l="l" t="t" r="r" b="b"/>
            <a:pathLst>
              <a:path w="4809744" h="4956048">
                <a:moveTo>
                  <a:pt x="478762" y="0"/>
                </a:moveTo>
                <a:lnTo>
                  <a:pt x="4809744" y="0"/>
                </a:lnTo>
                <a:lnTo>
                  <a:pt x="4809744" y="4477286"/>
                </a:lnTo>
                <a:lnTo>
                  <a:pt x="4330982" y="4956048"/>
                </a:lnTo>
                <a:lnTo>
                  <a:pt x="0" y="4956048"/>
                </a:lnTo>
                <a:lnTo>
                  <a:pt x="0" y="478762"/>
                </a:lnTo>
                <a:close/>
              </a:path>
            </a:pathLst>
          </a:custGeom>
        </p:spPr>
      </p:pic>
      <p:grpSp>
        <p:nvGrpSpPr>
          <p:cNvPr id="23" name="Group 22">
            <a:extLst>
              <a:ext uri="{FF2B5EF4-FFF2-40B4-BE49-F238E27FC236}">
                <a16:creationId xmlns:a16="http://schemas.microsoft.com/office/drawing/2014/main" id="{65E8C853-59EA-4FCB-BB4E-1B0AEEA408EB}"/>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206969" y="2963333"/>
            <a:ext cx="2981858" cy="3208867"/>
            <a:chOff x="9206969" y="2963333"/>
            <a:chExt cx="2981858" cy="3208867"/>
          </a:xfrm>
        </p:grpSpPr>
        <p:cxnSp>
          <p:nvCxnSpPr>
            <p:cNvPr id="24" name="Straight Connector 23">
              <a:extLst>
                <a:ext uri="{FF2B5EF4-FFF2-40B4-BE49-F238E27FC236}">
                  <a16:creationId xmlns:a16="http://schemas.microsoft.com/office/drawing/2014/main" id="{C58D8A51-1FB2-4FA0-A860-D57179B52AF7}"/>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5" name="Straight Connector 24">
              <a:extLst>
                <a:ext uri="{FF2B5EF4-FFF2-40B4-BE49-F238E27FC236}">
                  <a16:creationId xmlns:a16="http://schemas.microsoft.com/office/drawing/2014/main" id="{75C2F33D-5361-48D8-899D-50A713699D51}"/>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6" name="Straight Connector 25">
              <a:extLst>
                <a:ext uri="{FF2B5EF4-FFF2-40B4-BE49-F238E27FC236}">
                  <a16:creationId xmlns:a16="http://schemas.microsoft.com/office/drawing/2014/main" id="{30608EC6-04A0-4D53-B4C8-57F06AF1417D}"/>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7" name="Straight Connector 26">
              <a:extLst>
                <a:ext uri="{FF2B5EF4-FFF2-40B4-BE49-F238E27FC236}">
                  <a16:creationId xmlns:a16="http://schemas.microsoft.com/office/drawing/2014/main" id="{C9C42FEC-C8F1-465B-900B-C7F552326DEF}"/>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8" name="Straight Connector 27">
              <a:extLst>
                <a:ext uri="{FF2B5EF4-FFF2-40B4-BE49-F238E27FC236}">
                  <a16:creationId xmlns:a16="http://schemas.microsoft.com/office/drawing/2014/main" id="{84CDCA4C-0922-4330-AF15-394E8C6DDE17}"/>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76801967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Segnaposto contenuto 3">
            <a:extLst>
              <a:ext uri="{FF2B5EF4-FFF2-40B4-BE49-F238E27FC236}">
                <a16:creationId xmlns:a16="http://schemas.microsoft.com/office/drawing/2014/main" id="{017C3404-ED11-3CB6-C5BC-7BFA9FFFDBAD}"/>
              </a:ext>
            </a:extLst>
          </p:cNvPr>
          <p:cNvGraphicFramePr>
            <a:graphicFrameLocks noGrp="1"/>
          </p:cNvGraphicFramePr>
          <p:nvPr>
            <p:ph idx="1"/>
          </p:nvPr>
        </p:nvGraphicFramePr>
        <p:xfrm>
          <a:off x="1396999" y="1247496"/>
          <a:ext cx="9876183" cy="520967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2" name="Immagine 11" descr="Immagine che contiene simbolo, logo, Elementi grafici, emblema&#10;&#10;Descrizione generata automaticamente">
            <a:extLst>
              <a:ext uri="{FF2B5EF4-FFF2-40B4-BE49-F238E27FC236}">
                <a16:creationId xmlns:a16="http://schemas.microsoft.com/office/drawing/2014/main" id="{A77B87C9-7CBC-48C6-1DAA-3B8B522BC31E}"/>
              </a:ext>
            </a:extLst>
          </p:cNvPr>
          <p:cNvPicPr>
            <a:picLocks noChangeAspect="1"/>
          </p:cNvPicPr>
          <p:nvPr/>
        </p:nvPicPr>
        <p:blipFill>
          <a:blip r:embed="rId8"/>
          <a:stretch>
            <a:fillRect/>
          </a:stretch>
        </p:blipFill>
        <p:spPr>
          <a:xfrm>
            <a:off x="664818" y="307696"/>
            <a:ext cx="1879600" cy="1879600"/>
          </a:xfrm>
          <a:prstGeom prst="rect">
            <a:avLst/>
          </a:prstGeom>
        </p:spPr>
      </p:pic>
    </p:spTree>
    <p:extLst>
      <p:ext uri="{BB962C8B-B14F-4D97-AF65-F5344CB8AC3E}">
        <p14:creationId xmlns:p14="http://schemas.microsoft.com/office/powerpoint/2010/main" val="126312030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2">
                <a:tint val="97000"/>
                <a:hueMod val="92000"/>
                <a:satMod val="169000"/>
                <a:lumMod val="164000"/>
              </a:schemeClr>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grpSp>
        <p:nvGrpSpPr>
          <p:cNvPr id="23" name="Group 22">
            <a:extLst>
              <a:ext uri="{FF2B5EF4-FFF2-40B4-BE49-F238E27FC236}">
                <a16:creationId xmlns:a16="http://schemas.microsoft.com/office/drawing/2014/main" id="{BF6F3917-FAEF-4F5C-BE12-CF65574CE44B}"/>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206969" y="2963333"/>
            <a:ext cx="2981858" cy="3208867"/>
            <a:chOff x="9206969" y="2963333"/>
            <a:chExt cx="2981858" cy="3208867"/>
          </a:xfrm>
        </p:grpSpPr>
        <p:cxnSp>
          <p:nvCxnSpPr>
            <p:cNvPr id="24" name="Straight Connector 23">
              <a:extLst>
                <a:ext uri="{FF2B5EF4-FFF2-40B4-BE49-F238E27FC236}">
                  <a16:creationId xmlns:a16="http://schemas.microsoft.com/office/drawing/2014/main" id="{9EFF6467-061A-4EB4-A666-8ED016C0C0EC}"/>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5" name="Straight Connector 24">
              <a:extLst>
                <a:ext uri="{FF2B5EF4-FFF2-40B4-BE49-F238E27FC236}">
                  <a16:creationId xmlns:a16="http://schemas.microsoft.com/office/drawing/2014/main" id="{EDA5CB9C-6466-4DB3-83C9-AE3B536A5452}"/>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6" name="Straight Connector 25">
              <a:extLst>
                <a:ext uri="{FF2B5EF4-FFF2-40B4-BE49-F238E27FC236}">
                  <a16:creationId xmlns:a16="http://schemas.microsoft.com/office/drawing/2014/main" id="{4AA604B4-1AE4-48CB-981A-54CC4AE3C041}"/>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7" name="Straight Connector 26">
              <a:extLst>
                <a:ext uri="{FF2B5EF4-FFF2-40B4-BE49-F238E27FC236}">
                  <a16:creationId xmlns:a16="http://schemas.microsoft.com/office/drawing/2014/main" id="{65D1C11E-228A-44D3-B3E8-1364E7393DE4}"/>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8" name="Straight Connector 27">
              <a:extLst>
                <a:ext uri="{FF2B5EF4-FFF2-40B4-BE49-F238E27FC236}">
                  <a16:creationId xmlns:a16="http://schemas.microsoft.com/office/drawing/2014/main" id="{F0FD3847-BF68-4ACE-83F8-1E7CC32B17CC}"/>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useBgFill="1">
        <p:nvSpPr>
          <p:cNvPr id="30" name="Rectangle 29">
            <a:extLst>
              <a:ext uri="{FF2B5EF4-FFF2-40B4-BE49-F238E27FC236}">
                <a16:creationId xmlns:a16="http://schemas.microsoft.com/office/drawing/2014/main" id="{547BBBDC-7066-4AF7-9C62-1803AB2F9B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Snip Diagonal Corner Rectangle 24">
            <a:extLst>
              <a:ext uri="{FF2B5EF4-FFF2-40B4-BE49-F238E27FC236}">
                <a16:creationId xmlns:a16="http://schemas.microsoft.com/office/drawing/2014/main" id="{350FA329-CBE0-46FE-A19B-84D688DAD7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28229" y="620722"/>
            <a:ext cx="10935543" cy="5286838"/>
          </a:xfrm>
          <a:prstGeom prst="snip2DiagRect">
            <a:avLst>
              <a:gd name="adj1" fmla="val 10787"/>
              <a:gd name="adj2" fmla="val 0"/>
            </a:avLst>
          </a:prstGeom>
          <a:solidFill>
            <a:srgbClr val="FFFFFF"/>
          </a:solidFill>
          <a:ln>
            <a:noFill/>
          </a:ln>
          <a:effectLst>
            <a:innerShdw blurRad="57150" dist="38100" dir="14460000">
              <a:prstClr val="black">
                <a:alpha val="7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Segnaposto contenuto 3">
            <a:extLst>
              <a:ext uri="{FF2B5EF4-FFF2-40B4-BE49-F238E27FC236}">
                <a16:creationId xmlns:a16="http://schemas.microsoft.com/office/drawing/2014/main" id="{8F715C8B-C70D-B8B4-CD35-29F7644535ED}"/>
              </a:ext>
            </a:extLst>
          </p:cNvPr>
          <p:cNvPicPr>
            <a:picLocks noGrp="1" noChangeAspect="1"/>
          </p:cNvPicPr>
          <p:nvPr>
            <p:ph idx="1"/>
          </p:nvPr>
        </p:nvPicPr>
        <p:blipFill>
          <a:blip r:embed="rId3"/>
          <a:stretch>
            <a:fillRect/>
          </a:stretch>
        </p:blipFill>
        <p:spPr>
          <a:xfrm>
            <a:off x="1110830" y="950440"/>
            <a:ext cx="4502570" cy="2341336"/>
          </a:xfrm>
          <a:prstGeom prst="rect">
            <a:avLst/>
          </a:prstGeom>
        </p:spPr>
      </p:pic>
      <p:cxnSp>
        <p:nvCxnSpPr>
          <p:cNvPr id="34" name="Straight Connector 33">
            <a:extLst>
              <a:ext uri="{FF2B5EF4-FFF2-40B4-BE49-F238E27FC236}">
                <a16:creationId xmlns:a16="http://schemas.microsoft.com/office/drawing/2014/main" id="{A8FFEFAE-4471-4EAA-92D7-76C13B4D451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096001" y="1593669"/>
            <a:ext cx="0" cy="3222171"/>
          </a:xfrm>
          <a:prstGeom prst="line">
            <a:avLst/>
          </a:prstGeom>
          <a:ln>
            <a:solidFill>
              <a:schemeClr val="accent1">
                <a:alpha val="60000"/>
              </a:schemeClr>
            </a:solidFill>
          </a:ln>
        </p:spPr>
        <p:style>
          <a:lnRef idx="1">
            <a:schemeClr val="accent1"/>
          </a:lnRef>
          <a:fillRef idx="0">
            <a:schemeClr val="accent1"/>
          </a:fillRef>
          <a:effectRef idx="0">
            <a:schemeClr val="accent1"/>
          </a:effectRef>
          <a:fontRef idx="minor">
            <a:schemeClr val="tx1"/>
          </a:fontRef>
        </p:style>
      </p:cxnSp>
      <p:pic>
        <p:nvPicPr>
          <p:cNvPr id="3" name="Segnaposto contenuto 3">
            <a:extLst>
              <a:ext uri="{FF2B5EF4-FFF2-40B4-BE49-F238E27FC236}">
                <a16:creationId xmlns:a16="http://schemas.microsoft.com/office/drawing/2014/main" id="{D3A59019-58F6-9E1B-6B1A-539271BB343F}"/>
              </a:ext>
            </a:extLst>
          </p:cNvPr>
          <p:cNvPicPr>
            <a:picLocks noChangeAspect="1"/>
          </p:cNvPicPr>
          <p:nvPr/>
        </p:nvPicPr>
        <p:blipFill>
          <a:blip r:embed="rId4"/>
          <a:stretch>
            <a:fillRect/>
          </a:stretch>
        </p:blipFill>
        <p:spPr>
          <a:xfrm>
            <a:off x="897769" y="3805144"/>
            <a:ext cx="5019639" cy="1342753"/>
          </a:xfrm>
          <a:prstGeom prst="rect">
            <a:avLst/>
          </a:prstGeom>
        </p:spPr>
      </p:pic>
      <p:pic>
        <p:nvPicPr>
          <p:cNvPr id="5" name="Segnaposto contenuto 3">
            <a:extLst>
              <a:ext uri="{FF2B5EF4-FFF2-40B4-BE49-F238E27FC236}">
                <a16:creationId xmlns:a16="http://schemas.microsoft.com/office/drawing/2014/main" id="{B5E728EF-0400-1A6D-74D4-D508DE093F4B}"/>
              </a:ext>
            </a:extLst>
          </p:cNvPr>
          <p:cNvPicPr>
            <a:picLocks noChangeAspect="1"/>
          </p:cNvPicPr>
          <p:nvPr/>
        </p:nvPicPr>
        <p:blipFill>
          <a:blip r:embed="rId5"/>
          <a:stretch>
            <a:fillRect/>
          </a:stretch>
        </p:blipFill>
        <p:spPr>
          <a:xfrm>
            <a:off x="6291000" y="1149672"/>
            <a:ext cx="4866734" cy="3614738"/>
          </a:xfrm>
          <a:prstGeom prst="rect">
            <a:avLst/>
          </a:prstGeom>
        </p:spPr>
      </p:pic>
    </p:spTree>
    <p:extLst>
      <p:ext uri="{BB962C8B-B14F-4D97-AF65-F5344CB8AC3E}">
        <p14:creationId xmlns:p14="http://schemas.microsoft.com/office/powerpoint/2010/main" val="321935764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1A4F18D-D64E-18CC-3C6E-B02C814F0034}"/>
              </a:ext>
            </a:extLst>
          </p:cNvPr>
          <p:cNvSpPr>
            <a:spLocks noGrp="1"/>
          </p:cNvSpPr>
          <p:nvPr>
            <p:ph type="title"/>
          </p:nvPr>
        </p:nvSpPr>
        <p:spPr>
          <a:xfrm>
            <a:off x="684212" y="5161547"/>
            <a:ext cx="10805946" cy="832852"/>
          </a:xfrm>
        </p:spPr>
        <p:txBody>
          <a:bodyPr>
            <a:normAutofit/>
          </a:bodyPr>
          <a:lstStyle/>
          <a:p>
            <a:r>
              <a:rPr lang="it-IT" sz="1600" dirty="0"/>
              <a:t>https://health.ec.europa.eu/latest-updates/data-cross-border-patient-healthcare-following-directive-201124eu-reference-year-2023-2025-05-15_en</a:t>
            </a:r>
          </a:p>
        </p:txBody>
      </p:sp>
      <p:pic>
        <p:nvPicPr>
          <p:cNvPr id="4" name="Segnaposto contenuto 3">
            <a:extLst>
              <a:ext uri="{FF2B5EF4-FFF2-40B4-BE49-F238E27FC236}">
                <a16:creationId xmlns:a16="http://schemas.microsoft.com/office/drawing/2014/main" id="{75776048-749C-3BFC-60ED-C88A2867506D}"/>
              </a:ext>
            </a:extLst>
          </p:cNvPr>
          <p:cNvPicPr>
            <a:picLocks noGrp="1" noChangeAspect="1"/>
          </p:cNvPicPr>
          <p:nvPr>
            <p:ph idx="1"/>
          </p:nvPr>
        </p:nvPicPr>
        <p:blipFill>
          <a:blip r:embed="rId2"/>
          <a:stretch>
            <a:fillRect/>
          </a:stretch>
        </p:blipFill>
        <p:spPr>
          <a:xfrm>
            <a:off x="3246199" y="768903"/>
            <a:ext cx="4118033" cy="4164044"/>
          </a:xfrm>
          <a:prstGeom prst="rect">
            <a:avLst/>
          </a:prstGeom>
        </p:spPr>
      </p:pic>
    </p:spTree>
    <p:extLst>
      <p:ext uri="{BB962C8B-B14F-4D97-AF65-F5344CB8AC3E}">
        <p14:creationId xmlns:p14="http://schemas.microsoft.com/office/powerpoint/2010/main" val="63350934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FC0F484-AABC-B577-6D0A-C6472BB2E0F2}"/>
              </a:ext>
            </a:extLst>
          </p:cNvPr>
          <p:cNvSpPr>
            <a:spLocks noGrp="1"/>
          </p:cNvSpPr>
          <p:nvPr>
            <p:ph type="title"/>
          </p:nvPr>
        </p:nvSpPr>
        <p:spPr/>
        <p:txBody>
          <a:bodyPr/>
          <a:lstStyle/>
          <a:p>
            <a:r>
              <a:rPr lang="it-IT" b="1" dirty="0"/>
              <a:t>Scenario europeo</a:t>
            </a:r>
            <a:endParaRPr lang="it-IT" dirty="0"/>
          </a:p>
        </p:txBody>
      </p:sp>
      <p:sp>
        <p:nvSpPr>
          <p:cNvPr id="5" name="Segnaposto contenuto 4">
            <a:extLst>
              <a:ext uri="{FF2B5EF4-FFF2-40B4-BE49-F238E27FC236}">
                <a16:creationId xmlns:a16="http://schemas.microsoft.com/office/drawing/2014/main" id="{1E5A5209-A3DD-E087-5B6E-B7DFF0A0CDDA}"/>
              </a:ext>
            </a:extLst>
          </p:cNvPr>
          <p:cNvSpPr>
            <a:spLocks noGrp="1"/>
          </p:cNvSpPr>
          <p:nvPr>
            <p:ph idx="1"/>
          </p:nvPr>
        </p:nvSpPr>
        <p:spPr/>
        <p:txBody>
          <a:bodyPr/>
          <a:lstStyle/>
          <a:p>
            <a:pPr lvl="0"/>
            <a:r>
              <a:rPr lang="it-IT" dirty="0"/>
              <a:t>Secondo dati della Commissione Europea (</a:t>
            </a:r>
            <a:r>
              <a:rPr lang="it-IT" dirty="0" err="1"/>
              <a:t>pre</a:t>
            </a:r>
            <a:r>
              <a:rPr lang="it-IT" dirty="0"/>
              <a:t>-Covid), circa </a:t>
            </a:r>
            <a:r>
              <a:rPr lang="it-IT" b="1" dirty="0"/>
              <a:t>1 cittadino su 20</a:t>
            </a:r>
            <a:r>
              <a:rPr lang="it-IT" dirty="0"/>
              <a:t> ha usufruito almeno una volta di cure in un altro Paese UE.</a:t>
            </a:r>
          </a:p>
          <a:p>
            <a:pPr lvl="0"/>
            <a:r>
              <a:rPr lang="it-IT" dirty="0"/>
              <a:t>I flussi principali si muovono dall’Europa occidentale verso l’Europa orientale e mediterranea, spinti da differenze di costo: ad esempio pazienti tedeschi o britannici che vanno in Polonia, Ungheria, Romania, Turchia per odontoiatria e chirurgia estetica.</a:t>
            </a:r>
          </a:p>
          <a:p>
            <a:pPr lvl="0"/>
            <a:r>
              <a:rPr lang="it-IT" dirty="0"/>
              <a:t>La spesa complessiva per turismo sanitario in Europa è stimata intorno ai </a:t>
            </a:r>
            <a:r>
              <a:rPr lang="it-IT" b="1" dirty="0"/>
              <a:t>10–12 miliardi di euro l’anno</a:t>
            </a:r>
            <a:r>
              <a:rPr lang="it-IT" dirty="0"/>
              <a:t>, con tassi di crescita del 15–20% annuo prima della pandemia.</a:t>
            </a:r>
          </a:p>
          <a:p>
            <a:endParaRPr lang="it-IT" dirty="0"/>
          </a:p>
        </p:txBody>
      </p:sp>
    </p:spTree>
    <p:extLst>
      <p:ext uri="{BB962C8B-B14F-4D97-AF65-F5344CB8AC3E}">
        <p14:creationId xmlns:p14="http://schemas.microsoft.com/office/powerpoint/2010/main" val="20943812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2">
                <a:tint val="97000"/>
                <a:hueMod val="92000"/>
                <a:satMod val="169000"/>
                <a:lumMod val="164000"/>
              </a:schemeClr>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9D90646A-3E91-4348-80BF-9E37EA59EE6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206969" y="2963333"/>
            <a:ext cx="2981858" cy="3208867"/>
            <a:chOff x="9206969" y="2963333"/>
            <a:chExt cx="2981858" cy="3208867"/>
          </a:xfrm>
        </p:grpSpPr>
        <p:cxnSp>
          <p:nvCxnSpPr>
            <p:cNvPr id="13" name="Straight Connector 12">
              <a:extLst>
                <a:ext uri="{FF2B5EF4-FFF2-40B4-BE49-F238E27FC236}">
                  <a16:creationId xmlns:a16="http://schemas.microsoft.com/office/drawing/2014/main" id="{1195342B-FB4C-4C18-BA6A-6112A32D2D46}"/>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4" name="Straight Connector 13">
              <a:extLst>
                <a:ext uri="{FF2B5EF4-FFF2-40B4-BE49-F238E27FC236}">
                  <a16:creationId xmlns:a16="http://schemas.microsoft.com/office/drawing/2014/main" id="{0F8EF1C2-BF97-4134-957C-80372B5F39A8}"/>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5" name="Straight Connector 14">
              <a:extLst>
                <a:ext uri="{FF2B5EF4-FFF2-40B4-BE49-F238E27FC236}">
                  <a16:creationId xmlns:a16="http://schemas.microsoft.com/office/drawing/2014/main" id="{BAA97DE5-C666-4369-966D-58CBE5523AD2}"/>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6" name="Straight Connector 15">
              <a:extLst>
                <a:ext uri="{FF2B5EF4-FFF2-40B4-BE49-F238E27FC236}">
                  <a16:creationId xmlns:a16="http://schemas.microsoft.com/office/drawing/2014/main" id="{14E8B107-0B98-4A8D-A8BC-A3BF3B02D19C}"/>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a:extLst>
                <a:ext uri="{FF2B5EF4-FFF2-40B4-BE49-F238E27FC236}">
                  <a16:creationId xmlns:a16="http://schemas.microsoft.com/office/drawing/2014/main" id="{0C5A7D6B-04EE-4D39-83C0-48248654F470}"/>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useBgFill="1">
        <p:nvSpPr>
          <p:cNvPr id="19" name="Rectangle 18">
            <a:extLst>
              <a:ext uri="{FF2B5EF4-FFF2-40B4-BE49-F238E27FC236}">
                <a16:creationId xmlns:a16="http://schemas.microsoft.com/office/drawing/2014/main" id="{B3470638-9753-4B1A-8B3D-ACD1B3ED54B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Snip Single Corner Rectangle 1">
            <a:extLst>
              <a:ext uri="{FF2B5EF4-FFF2-40B4-BE49-F238E27FC236}">
                <a16:creationId xmlns:a16="http://schemas.microsoft.com/office/drawing/2014/main" id="{0861F19F-ACF9-40B2-B921-C4FC237830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28508" y="786117"/>
            <a:ext cx="3013681" cy="2397590"/>
          </a:xfrm>
          <a:prstGeom prst="snip1Rect">
            <a:avLst>
              <a:gd name="adj" fmla="val 21472"/>
            </a:avLst>
          </a:prstGeom>
          <a:solidFill>
            <a:schemeClr val="tx1"/>
          </a:solidFill>
          <a:ln>
            <a:noFill/>
          </a:ln>
          <a:effectLst>
            <a:innerShdw blurRad="57150" dist="38100" dir="18600000">
              <a:prstClr val="black">
                <a:alpha val="7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Segnaposto contenuto 3" descr="Immagine che contiene testo, Viso umano, schermata, Sito Web&#10;&#10;Il contenuto generato dall'IA potrebbe non essere corretto.">
            <a:extLst>
              <a:ext uri="{FF2B5EF4-FFF2-40B4-BE49-F238E27FC236}">
                <a16:creationId xmlns:a16="http://schemas.microsoft.com/office/drawing/2014/main" id="{803F20F9-E187-10E9-45BA-E1C4C877831B}"/>
              </a:ext>
            </a:extLst>
          </p:cNvPr>
          <p:cNvPicPr>
            <a:picLocks noGrp="1" noChangeAspect="1"/>
          </p:cNvPicPr>
          <p:nvPr>
            <p:ph idx="4294967295"/>
          </p:nvPr>
        </p:nvPicPr>
        <p:blipFill>
          <a:blip r:embed="rId3"/>
          <a:stretch>
            <a:fillRect/>
          </a:stretch>
        </p:blipFill>
        <p:spPr>
          <a:xfrm>
            <a:off x="973293" y="1286101"/>
            <a:ext cx="2686406" cy="1423795"/>
          </a:xfrm>
          <a:custGeom>
            <a:avLst/>
            <a:gdLst/>
            <a:ahLst/>
            <a:cxnLst/>
            <a:rect l="l" t="t" r="r" b="b"/>
            <a:pathLst>
              <a:path w="2686406" h="2071946">
                <a:moveTo>
                  <a:pt x="456876" y="0"/>
                </a:moveTo>
                <a:lnTo>
                  <a:pt x="2686406" y="0"/>
                </a:lnTo>
                <a:lnTo>
                  <a:pt x="2686406" y="2071946"/>
                </a:lnTo>
                <a:lnTo>
                  <a:pt x="0" y="2071946"/>
                </a:lnTo>
                <a:lnTo>
                  <a:pt x="0" y="456876"/>
                </a:lnTo>
                <a:close/>
              </a:path>
            </a:pathLst>
          </a:custGeom>
        </p:spPr>
      </p:pic>
      <p:sp>
        <p:nvSpPr>
          <p:cNvPr id="23" name="Snip Single Corner Rectangle 25">
            <a:extLst>
              <a:ext uri="{FF2B5EF4-FFF2-40B4-BE49-F238E27FC236}">
                <a16:creationId xmlns:a16="http://schemas.microsoft.com/office/drawing/2014/main" id="{6DDE57D5-60B4-4167-9842-E2CC709489D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03057" y="792751"/>
            <a:ext cx="3013681" cy="2390956"/>
          </a:xfrm>
          <a:prstGeom prst="snip1Rect">
            <a:avLst>
              <a:gd name="adj" fmla="val 0"/>
            </a:avLst>
          </a:prstGeom>
          <a:solidFill>
            <a:schemeClr val="tx1"/>
          </a:solidFill>
          <a:ln>
            <a:noFill/>
          </a:ln>
          <a:effectLst>
            <a:innerShdw blurRad="57150" dist="38100" dir="14460000">
              <a:prstClr val="black">
                <a:alpha val="7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Immagine 5" descr="Immagine che contiene testo, Viso umano, sorriso, schermata&#10;&#10;Il contenuto generato dall'IA potrebbe non essere corretto.">
            <a:extLst>
              <a:ext uri="{FF2B5EF4-FFF2-40B4-BE49-F238E27FC236}">
                <a16:creationId xmlns:a16="http://schemas.microsoft.com/office/drawing/2014/main" id="{6A3BB558-7DED-A45B-2D53-CBC7BE80B67F}"/>
              </a:ext>
            </a:extLst>
          </p:cNvPr>
          <p:cNvPicPr>
            <a:picLocks noChangeAspect="1"/>
          </p:cNvPicPr>
          <p:nvPr/>
        </p:nvPicPr>
        <p:blipFill>
          <a:blip r:embed="rId4"/>
          <a:stretch>
            <a:fillRect/>
          </a:stretch>
        </p:blipFill>
        <p:spPr>
          <a:xfrm>
            <a:off x="4175671" y="1189139"/>
            <a:ext cx="2653781" cy="1618806"/>
          </a:xfrm>
          <a:prstGeom prst="rect">
            <a:avLst/>
          </a:prstGeom>
        </p:spPr>
      </p:pic>
      <p:sp>
        <p:nvSpPr>
          <p:cNvPr id="25" name="Snip Single Corner Rectangle 32">
            <a:extLst>
              <a:ext uri="{FF2B5EF4-FFF2-40B4-BE49-F238E27FC236}">
                <a16:creationId xmlns:a16="http://schemas.microsoft.com/office/drawing/2014/main" id="{4F63E2C2-265A-440F-86B8-96960300AE6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28509" y="3355734"/>
            <a:ext cx="3013681" cy="2390957"/>
          </a:xfrm>
          <a:prstGeom prst="snip1Rect">
            <a:avLst>
              <a:gd name="adj" fmla="val 0"/>
            </a:avLst>
          </a:prstGeom>
          <a:solidFill>
            <a:schemeClr val="tx1"/>
          </a:solidFill>
          <a:ln>
            <a:noFill/>
          </a:ln>
          <a:effectLst>
            <a:innerShdw blurRad="57150" dist="38100" dir="14460000">
              <a:prstClr val="black">
                <a:alpha val="7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Immagine 4" descr="Immagine che contiene testo, Viso umano, sorriso, persona&#10;&#10;Il contenuto generato dall'IA potrebbe non essere corretto.">
            <a:extLst>
              <a:ext uri="{FF2B5EF4-FFF2-40B4-BE49-F238E27FC236}">
                <a16:creationId xmlns:a16="http://schemas.microsoft.com/office/drawing/2014/main" id="{15ABC011-C9BE-F54C-4C0D-94DC10DE76D1}"/>
              </a:ext>
            </a:extLst>
          </p:cNvPr>
          <p:cNvPicPr>
            <a:picLocks noChangeAspect="1"/>
          </p:cNvPicPr>
          <p:nvPr/>
        </p:nvPicPr>
        <p:blipFill>
          <a:blip r:embed="rId5"/>
          <a:stretch>
            <a:fillRect/>
          </a:stretch>
        </p:blipFill>
        <p:spPr>
          <a:xfrm>
            <a:off x="973293" y="3779111"/>
            <a:ext cx="2686406" cy="1564831"/>
          </a:xfrm>
          <a:prstGeom prst="rect">
            <a:avLst/>
          </a:prstGeom>
        </p:spPr>
      </p:pic>
      <p:sp>
        <p:nvSpPr>
          <p:cNvPr id="27" name="Snip Single Corner Rectangle 19">
            <a:extLst>
              <a:ext uri="{FF2B5EF4-FFF2-40B4-BE49-F238E27FC236}">
                <a16:creationId xmlns:a16="http://schemas.microsoft.com/office/drawing/2014/main" id="{483DAA13-55DD-4DCD-A742-B2C74A94982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4003057" y="3352980"/>
            <a:ext cx="3035918" cy="2389183"/>
          </a:xfrm>
          <a:prstGeom prst="snip1Rect">
            <a:avLst>
              <a:gd name="adj" fmla="val 21019"/>
            </a:avLst>
          </a:prstGeom>
          <a:solidFill>
            <a:schemeClr val="tx1"/>
          </a:solidFill>
          <a:ln>
            <a:noFill/>
          </a:ln>
          <a:effectLst>
            <a:innerShdw blurRad="57150" dist="38100" dir="6000000">
              <a:prstClr val="black">
                <a:alpha val="7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Immagine 6" descr="Immagine che contiene Viso umano, testo, persona, sorriso&#10;&#10;Il contenuto generato dall'IA potrebbe non essere corretto.">
            <a:extLst>
              <a:ext uri="{FF2B5EF4-FFF2-40B4-BE49-F238E27FC236}">
                <a16:creationId xmlns:a16="http://schemas.microsoft.com/office/drawing/2014/main" id="{84B9210B-D305-CE07-F608-E59F97C7EB23}"/>
              </a:ext>
            </a:extLst>
          </p:cNvPr>
          <p:cNvPicPr>
            <a:picLocks noChangeAspect="1"/>
          </p:cNvPicPr>
          <p:nvPr/>
        </p:nvPicPr>
        <p:blipFill>
          <a:blip r:embed="rId6"/>
          <a:stretch>
            <a:fillRect/>
          </a:stretch>
        </p:blipFill>
        <p:spPr>
          <a:xfrm>
            <a:off x="4167704" y="3935198"/>
            <a:ext cx="2706624" cy="1224747"/>
          </a:xfrm>
          <a:custGeom>
            <a:avLst/>
            <a:gdLst/>
            <a:ahLst/>
            <a:cxnLst/>
            <a:rect l="l" t="t" r="r" b="b"/>
            <a:pathLst>
              <a:path w="2706624" h="2073033">
                <a:moveTo>
                  <a:pt x="0" y="0"/>
                </a:moveTo>
                <a:lnTo>
                  <a:pt x="2706624" y="0"/>
                </a:lnTo>
                <a:lnTo>
                  <a:pt x="2706624" y="1648617"/>
                </a:lnTo>
                <a:lnTo>
                  <a:pt x="2282208" y="2073033"/>
                </a:lnTo>
                <a:lnTo>
                  <a:pt x="0" y="2073033"/>
                </a:lnTo>
                <a:close/>
              </a:path>
            </a:pathLst>
          </a:custGeom>
        </p:spPr>
      </p:pic>
      <p:grpSp>
        <p:nvGrpSpPr>
          <p:cNvPr id="29" name="Group 28">
            <a:extLst>
              <a:ext uri="{FF2B5EF4-FFF2-40B4-BE49-F238E27FC236}">
                <a16:creationId xmlns:a16="http://schemas.microsoft.com/office/drawing/2014/main" id="{DCDD6424-F691-47B6-AB45-E9964A2C9ED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0292292" y="2963333"/>
            <a:ext cx="1896535" cy="2218267"/>
            <a:chOff x="10292292" y="2963333"/>
            <a:chExt cx="1896535" cy="2218267"/>
          </a:xfrm>
        </p:grpSpPr>
        <p:cxnSp>
          <p:nvCxnSpPr>
            <p:cNvPr id="30" name="Straight Connector 29">
              <a:extLst>
                <a:ext uri="{FF2B5EF4-FFF2-40B4-BE49-F238E27FC236}">
                  <a16:creationId xmlns:a16="http://schemas.microsoft.com/office/drawing/2014/main" id="{748F48DE-B241-43F3-BFF0-2CF15A3C4E8A}"/>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1" name="Straight Connector 30">
              <a:extLst>
                <a:ext uri="{FF2B5EF4-FFF2-40B4-BE49-F238E27FC236}">
                  <a16:creationId xmlns:a16="http://schemas.microsoft.com/office/drawing/2014/main" id="{DBA3CB2D-F2AC-4B2E-8E9C-A9BB4596BE22}"/>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0699485" y="3190344"/>
              <a:ext cx="1489342" cy="1489341"/>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2" name="Straight Connector 31">
              <a:extLst>
                <a:ext uri="{FF2B5EF4-FFF2-40B4-BE49-F238E27FC236}">
                  <a16:creationId xmlns:a16="http://schemas.microsoft.com/office/drawing/2014/main" id="{861F25A0-791C-4CF2-8508-FB7C7A482309}"/>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3" name="Straight Connector 32">
              <a:extLst>
                <a:ext uri="{FF2B5EF4-FFF2-40B4-BE49-F238E27FC236}">
                  <a16:creationId xmlns:a16="http://schemas.microsoft.com/office/drawing/2014/main" id="{4272C764-FA50-433C-B059-7422778A6AC5}"/>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4" name="Straight Connector 33">
              <a:extLst>
                <a:ext uri="{FF2B5EF4-FFF2-40B4-BE49-F238E27FC236}">
                  <a16:creationId xmlns:a16="http://schemas.microsoft.com/office/drawing/2014/main" id="{099CD024-2171-496D-8D9B-06C283D7A418}"/>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8" name="Rettangolo 7">
            <a:extLst>
              <a:ext uri="{FF2B5EF4-FFF2-40B4-BE49-F238E27FC236}">
                <a16:creationId xmlns:a16="http://schemas.microsoft.com/office/drawing/2014/main" id="{5BD5056A-A24D-25CA-9FB9-410CC71F800A}"/>
              </a:ext>
            </a:extLst>
          </p:cNvPr>
          <p:cNvSpPr/>
          <p:nvPr/>
        </p:nvSpPr>
        <p:spPr>
          <a:xfrm>
            <a:off x="4039392" y="1104917"/>
            <a:ext cx="1010653" cy="168443"/>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368005847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a:extLst>
              <a:ext uri="{FF2B5EF4-FFF2-40B4-BE49-F238E27FC236}">
                <a16:creationId xmlns:a16="http://schemas.microsoft.com/office/drawing/2014/main" id="{69DFA156-CA7D-50D8-8C7E-E1792DD86369}"/>
              </a:ext>
            </a:extLst>
          </p:cNvPr>
          <p:cNvSpPr>
            <a:spLocks noGrp="1"/>
          </p:cNvSpPr>
          <p:nvPr>
            <p:ph type="title"/>
          </p:nvPr>
        </p:nvSpPr>
        <p:spPr/>
        <p:txBody>
          <a:bodyPr/>
          <a:lstStyle/>
          <a:p>
            <a:r>
              <a:rPr lang="it-IT" b="1" dirty="0"/>
              <a:t>Scenario italiano</a:t>
            </a:r>
            <a:endParaRPr lang="it-IT" dirty="0"/>
          </a:p>
        </p:txBody>
      </p:sp>
      <p:sp>
        <p:nvSpPr>
          <p:cNvPr id="5" name="Segnaposto contenuto 4">
            <a:extLst>
              <a:ext uri="{FF2B5EF4-FFF2-40B4-BE49-F238E27FC236}">
                <a16:creationId xmlns:a16="http://schemas.microsoft.com/office/drawing/2014/main" id="{6958483F-CB2C-E3F9-6F76-3D8F3CF082C0}"/>
              </a:ext>
            </a:extLst>
          </p:cNvPr>
          <p:cNvSpPr>
            <a:spLocks noGrp="1"/>
          </p:cNvSpPr>
          <p:nvPr>
            <p:ph idx="1"/>
          </p:nvPr>
        </p:nvSpPr>
        <p:spPr/>
        <p:txBody>
          <a:bodyPr/>
          <a:lstStyle/>
          <a:p>
            <a:pPr lvl="1"/>
            <a:r>
              <a:rPr lang="it-IT" dirty="0"/>
              <a:t>Come </a:t>
            </a:r>
            <a:r>
              <a:rPr lang="it-IT" b="1" dirty="0"/>
              <a:t>Paese di partenza</a:t>
            </a:r>
            <a:r>
              <a:rPr lang="it-IT" dirty="0"/>
              <a:t>, soprattutto per odontoiatria, chirurgia estetica, ortopedia e PMA. È difficile avere numeri certi perché molti viaggi non vengono tracciati ufficialmente, ma si stima che ogni anno </a:t>
            </a:r>
            <a:r>
              <a:rPr lang="it-IT" b="1" dirty="0"/>
              <a:t>decine di migliaia di italiani</a:t>
            </a:r>
            <a:r>
              <a:rPr lang="it-IT" dirty="0"/>
              <a:t> scelgano di operarsi all’estero.</a:t>
            </a:r>
          </a:p>
          <a:p>
            <a:pPr lvl="1"/>
            <a:r>
              <a:rPr lang="it-IT" dirty="0"/>
              <a:t>Come </a:t>
            </a:r>
            <a:r>
              <a:rPr lang="it-IT" b="1" dirty="0"/>
              <a:t>Paese di arrivo</a:t>
            </a:r>
            <a:r>
              <a:rPr lang="it-IT" dirty="0"/>
              <a:t>, con oltre </a:t>
            </a:r>
            <a:r>
              <a:rPr lang="it-IT" b="1" dirty="0"/>
              <a:t>200.000 pazienti stranieri</a:t>
            </a:r>
            <a:r>
              <a:rPr lang="it-IT" dirty="0"/>
              <a:t> ogni anno, attratti dalle nostre eccellenze ospedaliere e universitarie (soprattutto da Paesi arabi, Russia, Balcani e Stati Uniti). Questo genera un indotto economico stimato in circa </a:t>
            </a:r>
            <a:r>
              <a:rPr lang="it-IT" b="1" dirty="0"/>
              <a:t>2 miliardi di euro annui</a:t>
            </a:r>
            <a:r>
              <a:rPr lang="it-IT" dirty="0"/>
              <a:t>, tra sanità, turismo e servizi correlati.</a:t>
            </a:r>
          </a:p>
        </p:txBody>
      </p:sp>
    </p:spTree>
    <p:extLst>
      <p:ext uri="{BB962C8B-B14F-4D97-AF65-F5344CB8AC3E}">
        <p14:creationId xmlns:p14="http://schemas.microsoft.com/office/powerpoint/2010/main" val="333653695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1D3B8C9-2BD0-6243-462D-85F884FB75C3}"/>
              </a:ext>
            </a:extLst>
          </p:cNvPr>
          <p:cNvSpPr>
            <a:spLocks noGrp="1"/>
          </p:cNvSpPr>
          <p:nvPr>
            <p:ph type="title"/>
          </p:nvPr>
        </p:nvSpPr>
        <p:spPr>
          <a:xfrm>
            <a:off x="746760" y="274656"/>
            <a:ext cx="7931727" cy="754953"/>
          </a:xfrm>
        </p:spPr>
        <p:txBody>
          <a:bodyPr/>
          <a:lstStyle/>
          <a:p>
            <a:r>
              <a:rPr lang="it-IT" dirty="0">
                <a:solidFill>
                  <a:srgbClr val="0070C0"/>
                </a:solidFill>
                <a:latin typeface="Bernard MT Condensed" panose="02050806060905020404" pitchFamily="18" charset="77"/>
              </a:rPr>
              <a:t>DESTINAZIONI</a:t>
            </a:r>
          </a:p>
        </p:txBody>
      </p:sp>
      <p:sp>
        <p:nvSpPr>
          <p:cNvPr id="3" name="Segnaposto contenuto 2">
            <a:extLst>
              <a:ext uri="{FF2B5EF4-FFF2-40B4-BE49-F238E27FC236}">
                <a16:creationId xmlns:a16="http://schemas.microsoft.com/office/drawing/2014/main" id="{BB8042C2-6E4A-A495-86A0-22FA4239033F}"/>
              </a:ext>
            </a:extLst>
          </p:cNvPr>
          <p:cNvSpPr>
            <a:spLocks noGrp="1"/>
          </p:cNvSpPr>
          <p:nvPr>
            <p:ph idx="1"/>
          </p:nvPr>
        </p:nvSpPr>
        <p:spPr>
          <a:xfrm>
            <a:off x="1586193" y="2727498"/>
            <a:ext cx="2808514" cy="2400301"/>
          </a:xfrm>
        </p:spPr>
        <p:txBody>
          <a:bodyPr>
            <a:normAutofit lnSpcReduction="10000"/>
          </a:bodyPr>
          <a:lstStyle/>
          <a:p>
            <a:pPr marL="0" indent="0" algn="ctr">
              <a:buNone/>
            </a:pPr>
            <a:r>
              <a:rPr lang="it-IT" b="1" dirty="0">
                <a:solidFill>
                  <a:schemeClr val="tx1"/>
                </a:solidFill>
              </a:rPr>
              <a:t>TOP FIVE</a:t>
            </a:r>
          </a:p>
          <a:p>
            <a:pPr marL="987552" lvl="1" indent="-457200">
              <a:buFont typeface="+mj-lt"/>
              <a:buAutoNum type="arabicPeriod"/>
            </a:pPr>
            <a:r>
              <a:rPr lang="it-IT" i="0" dirty="0"/>
              <a:t>Colombia</a:t>
            </a:r>
          </a:p>
          <a:p>
            <a:pPr marL="987552" lvl="1" indent="-457200">
              <a:buFont typeface="+mj-lt"/>
              <a:buAutoNum type="arabicPeriod"/>
            </a:pPr>
            <a:r>
              <a:rPr lang="it-IT" i="0" dirty="0"/>
              <a:t>Messico</a:t>
            </a:r>
          </a:p>
          <a:p>
            <a:pPr marL="987552" lvl="1" indent="-457200">
              <a:buFont typeface="+mj-lt"/>
              <a:buAutoNum type="arabicPeriod"/>
            </a:pPr>
            <a:r>
              <a:rPr lang="it-IT" i="0" dirty="0"/>
              <a:t>Siria</a:t>
            </a:r>
          </a:p>
          <a:p>
            <a:pPr marL="987552" lvl="1" indent="-457200">
              <a:buFont typeface="+mj-lt"/>
              <a:buAutoNum type="arabicPeriod"/>
            </a:pPr>
            <a:r>
              <a:rPr lang="it-IT" i="0" dirty="0"/>
              <a:t>Turchia</a:t>
            </a:r>
          </a:p>
          <a:p>
            <a:pPr marL="987552" lvl="1" indent="-457200">
              <a:buFont typeface="+mj-lt"/>
              <a:buAutoNum type="arabicPeriod"/>
            </a:pPr>
            <a:r>
              <a:rPr lang="it-IT" i="0" dirty="0"/>
              <a:t>Thailandia</a:t>
            </a:r>
          </a:p>
          <a:p>
            <a:pPr marL="987552" lvl="1" indent="-457200">
              <a:buFont typeface="+mj-lt"/>
              <a:buAutoNum type="arabicPeriod"/>
            </a:pPr>
            <a:endParaRPr lang="it-IT" dirty="0"/>
          </a:p>
          <a:p>
            <a:endParaRPr lang="it-IT" dirty="0"/>
          </a:p>
        </p:txBody>
      </p:sp>
      <p:pic>
        <p:nvPicPr>
          <p:cNvPr id="4" name="Segnaposto contenuto 4" descr="Immagine che contiene testo, schermata, numero&#10;&#10;Descrizione generata automaticamente">
            <a:extLst>
              <a:ext uri="{FF2B5EF4-FFF2-40B4-BE49-F238E27FC236}">
                <a16:creationId xmlns:a16="http://schemas.microsoft.com/office/drawing/2014/main" id="{7F60E36F-A91B-9E1A-E2A6-D62B147DAD7E}"/>
              </a:ext>
            </a:extLst>
          </p:cNvPr>
          <p:cNvPicPr>
            <a:picLocks noChangeAspect="1"/>
          </p:cNvPicPr>
          <p:nvPr/>
        </p:nvPicPr>
        <p:blipFill>
          <a:blip r:embed="rId3"/>
          <a:srcRect l="12624" t="19864" r="51259" b="11887"/>
          <a:stretch/>
        </p:blipFill>
        <p:spPr>
          <a:xfrm>
            <a:off x="4637151" y="635638"/>
            <a:ext cx="4150738" cy="5529516"/>
          </a:xfrm>
          <a:prstGeom prst="rect">
            <a:avLst/>
          </a:prstGeom>
        </p:spPr>
      </p:pic>
      <p:sp>
        <p:nvSpPr>
          <p:cNvPr id="6" name="CasellaDiTesto 5">
            <a:extLst>
              <a:ext uri="{FF2B5EF4-FFF2-40B4-BE49-F238E27FC236}">
                <a16:creationId xmlns:a16="http://schemas.microsoft.com/office/drawing/2014/main" id="{CC76BE7D-5D85-3D2E-4055-FBDF822FB1EE}"/>
              </a:ext>
            </a:extLst>
          </p:cNvPr>
          <p:cNvSpPr txBox="1"/>
          <p:nvPr/>
        </p:nvSpPr>
        <p:spPr>
          <a:xfrm>
            <a:off x="1284514" y="6272678"/>
            <a:ext cx="9622971" cy="276999"/>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0" scaled="1"/>
            <a:tileRect/>
          </a:gradFill>
        </p:spPr>
        <p:txBody>
          <a:bodyPr wrap="square" rtlCol="0">
            <a:spAutoFit/>
          </a:bodyPr>
          <a:lstStyle/>
          <a:p>
            <a:pPr algn="ctr"/>
            <a:r>
              <a:rPr lang="it-IT" sz="1200" dirty="0">
                <a:solidFill>
                  <a:srgbClr val="212121"/>
                </a:solidFill>
                <a:effectLst/>
                <a:latin typeface="Times New Roman" panose="02020603050405020304" pitchFamily="18" charset="0"/>
              </a:rPr>
              <a:t>isaps-global-survey_2023.</a:t>
            </a:r>
            <a:r>
              <a:rPr lang="it-IT" sz="1200" dirty="0">
                <a:solidFill>
                  <a:srgbClr val="000000"/>
                </a:solidFill>
                <a:effectLst/>
                <a:latin typeface="Times New Roman" panose="02020603050405020304" pitchFamily="18" charset="0"/>
              </a:rPr>
              <a:t> </a:t>
            </a:r>
            <a:r>
              <a:rPr lang="it-IT" sz="1200" dirty="0">
                <a:solidFill>
                  <a:srgbClr val="386573"/>
                </a:solidFill>
                <a:effectLst/>
                <a:latin typeface="Times New Roman" panose="02020603050405020304" pitchFamily="18" charset="0"/>
              </a:rPr>
              <a:t>https://www.isaps.org/discover/about-isaps/global-</a:t>
            </a:r>
            <a:r>
              <a:rPr lang="it-IT" sz="1200" dirty="0" err="1">
                <a:solidFill>
                  <a:srgbClr val="386573"/>
                </a:solidFill>
                <a:effectLst/>
                <a:latin typeface="Times New Roman" panose="02020603050405020304" pitchFamily="18" charset="0"/>
              </a:rPr>
              <a:t>statistics</a:t>
            </a:r>
            <a:r>
              <a:rPr lang="it-IT" sz="1200" dirty="0">
                <a:solidFill>
                  <a:srgbClr val="386573"/>
                </a:solidFill>
                <a:effectLst/>
                <a:latin typeface="Times New Roman" panose="02020603050405020304" pitchFamily="18" charset="0"/>
              </a:rPr>
              <a:t>/global-survey-2023-full-report-and-press-releases/</a:t>
            </a:r>
          </a:p>
        </p:txBody>
      </p:sp>
      <p:sp>
        <p:nvSpPr>
          <p:cNvPr id="5" name="Cornice 4">
            <a:extLst>
              <a:ext uri="{FF2B5EF4-FFF2-40B4-BE49-F238E27FC236}">
                <a16:creationId xmlns:a16="http://schemas.microsoft.com/office/drawing/2014/main" id="{DF8107FD-5A3E-5ED1-9B73-163781E419E8}"/>
              </a:ext>
            </a:extLst>
          </p:cNvPr>
          <p:cNvSpPr/>
          <p:nvPr/>
        </p:nvSpPr>
        <p:spPr>
          <a:xfrm>
            <a:off x="4617670" y="2439343"/>
            <a:ext cx="4170215" cy="197963"/>
          </a:xfrm>
          <a:prstGeom prst="frame">
            <a:avLst/>
          </a:prstGeom>
          <a:solidFill>
            <a:srgbClr val="00B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solidFill>
                <a:sysClr val="windowText" lastClr="000000"/>
              </a:solidFill>
            </a:endParaRPr>
          </a:p>
        </p:txBody>
      </p:sp>
      <p:sp>
        <p:nvSpPr>
          <p:cNvPr id="7" name="Cornice 6">
            <a:extLst>
              <a:ext uri="{FF2B5EF4-FFF2-40B4-BE49-F238E27FC236}">
                <a16:creationId xmlns:a16="http://schemas.microsoft.com/office/drawing/2014/main" id="{E2C1573E-AAB4-A7E4-E592-E40D8E09C322}"/>
              </a:ext>
            </a:extLst>
          </p:cNvPr>
          <p:cNvSpPr/>
          <p:nvPr/>
        </p:nvSpPr>
        <p:spPr>
          <a:xfrm>
            <a:off x="4617670" y="3994160"/>
            <a:ext cx="4150738" cy="197963"/>
          </a:xfrm>
          <a:prstGeom prst="frame">
            <a:avLst/>
          </a:prstGeom>
          <a:solidFill>
            <a:srgbClr val="00B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solidFill>
                <a:sysClr val="windowText" lastClr="000000"/>
              </a:solidFill>
            </a:endParaRPr>
          </a:p>
        </p:txBody>
      </p:sp>
      <p:sp>
        <p:nvSpPr>
          <p:cNvPr id="9" name="Cornice 8">
            <a:extLst>
              <a:ext uri="{FF2B5EF4-FFF2-40B4-BE49-F238E27FC236}">
                <a16:creationId xmlns:a16="http://schemas.microsoft.com/office/drawing/2014/main" id="{EBA33EEB-FC89-28E0-D3DA-C94C71F2804E}"/>
              </a:ext>
            </a:extLst>
          </p:cNvPr>
          <p:cNvSpPr/>
          <p:nvPr/>
        </p:nvSpPr>
        <p:spPr>
          <a:xfrm>
            <a:off x="4617670" y="5159903"/>
            <a:ext cx="4170215" cy="197963"/>
          </a:xfrm>
          <a:prstGeom prst="frame">
            <a:avLst/>
          </a:prstGeom>
          <a:solidFill>
            <a:srgbClr val="00B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solidFill>
                <a:sysClr val="windowText" lastClr="000000"/>
              </a:solidFill>
            </a:endParaRPr>
          </a:p>
        </p:txBody>
      </p:sp>
      <p:sp>
        <p:nvSpPr>
          <p:cNvPr id="10" name="Cornice 9">
            <a:extLst>
              <a:ext uri="{FF2B5EF4-FFF2-40B4-BE49-F238E27FC236}">
                <a16:creationId xmlns:a16="http://schemas.microsoft.com/office/drawing/2014/main" id="{6094CDF6-80E4-1D50-CD95-FD393E071653}"/>
              </a:ext>
            </a:extLst>
          </p:cNvPr>
          <p:cNvSpPr/>
          <p:nvPr/>
        </p:nvSpPr>
        <p:spPr>
          <a:xfrm>
            <a:off x="4617670" y="5351933"/>
            <a:ext cx="4170215" cy="209070"/>
          </a:xfrm>
          <a:prstGeom prst="frame">
            <a:avLst/>
          </a:prstGeom>
          <a:solidFill>
            <a:srgbClr val="00B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solidFill>
                <a:sysClr val="windowText" lastClr="000000"/>
              </a:solidFill>
            </a:endParaRPr>
          </a:p>
        </p:txBody>
      </p:sp>
      <p:sp>
        <p:nvSpPr>
          <p:cNvPr id="11" name="Cornice 10">
            <a:extLst>
              <a:ext uri="{FF2B5EF4-FFF2-40B4-BE49-F238E27FC236}">
                <a16:creationId xmlns:a16="http://schemas.microsoft.com/office/drawing/2014/main" id="{E88EE02E-94BA-64A9-C586-A5A32BE62B21}"/>
              </a:ext>
            </a:extLst>
          </p:cNvPr>
          <p:cNvSpPr/>
          <p:nvPr/>
        </p:nvSpPr>
        <p:spPr>
          <a:xfrm>
            <a:off x="4617670" y="4950833"/>
            <a:ext cx="4170215" cy="209070"/>
          </a:xfrm>
          <a:prstGeom prst="frame">
            <a:avLst/>
          </a:prstGeom>
          <a:solidFill>
            <a:srgbClr val="00B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solidFill>
                <a:sysClr val="windowText" lastClr="000000"/>
              </a:solidFill>
            </a:endParaRPr>
          </a:p>
        </p:txBody>
      </p:sp>
      <p:pic>
        <p:nvPicPr>
          <p:cNvPr id="12" name="Immagine 11">
            <a:extLst>
              <a:ext uri="{FF2B5EF4-FFF2-40B4-BE49-F238E27FC236}">
                <a16:creationId xmlns:a16="http://schemas.microsoft.com/office/drawing/2014/main" id="{26207289-2743-72A5-C825-5FD0A24D85E8}"/>
              </a:ext>
            </a:extLst>
          </p:cNvPr>
          <p:cNvPicPr>
            <a:picLocks noChangeAspect="1"/>
          </p:cNvPicPr>
          <p:nvPr/>
        </p:nvPicPr>
        <p:blipFill>
          <a:blip r:embed="rId4"/>
          <a:stretch>
            <a:fillRect/>
          </a:stretch>
        </p:blipFill>
        <p:spPr>
          <a:xfrm>
            <a:off x="9124117" y="153581"/>
            <a:ext cx="3067883" cy="2189747"/>
          </a:xfrm>
          <a:prstGeom prst="rect">
            <a:avLst/>
          </a:prstGeom>
        </p:spPr>
      </p:pic>
    </p:spTree>
    <p:extLst>
      <p:ext uri="{BB962C8B-B14F-4D97-AF65-F5344CB8AC3E}">
        <p14:creationId xmlns:p14="http://schemas.microsoft.com/office/powerpoint/2010/main" val="11394477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D72CD74-02AB-19F6-3F2E-A2DDA267500F}"/>
              </a:ext>
            </a:extLst>
          </p:cNvPr>
          <p:cNvSpPr>
            <a:spLocks noGrp="1"/>
          </p:cNvSpPr>
          <p:nvPr>
            <p:ph type="title"/>
          </p:nvPr>
        </p:nvSpPr>
        <p:spPr>
          <a:xfrm>
            <a:off x="711200" y="238451"/>
            <a:ext cx="9939867" cy="848051"/>
          </a:xfrm>
        </p:spPr>
        <p:txBody>
          <a:bodyPr/>
          <a:lstStyle/>
          <a:p>
            <a:r>
              <a:rPr lang="it-IT" dirty="0">
                <a:solidFill>
                  <a:srgbClr val="0070C0"/>
                </a:solidFill>
                <a:latin typeface="Bernard MT Condensed" panose="02050806060905020404" pitchFamily="18" charset="77"/>
              </a:rPr>
              <a:t>PROCEDURE CHIRURGICHE</a:t>
            </a:r>
          </a:p>
        </p:txBody>
      </p:sp>
      <p:sp>
        <p:nvSpPr>
          <p:cNvPr id="4" name="CasellaDiTesto 3">
            <a:extLst>
              <a:ext uri="{FF2B5EF4-FFF2-40B4-BE49-F238E27FC236}">
                <a16:creationId xmlns:a16="http://schemas.microsoft.com/office/drawing/2014/main" id="{59C30524-7F83-6BCC-DE9E-09C1ED930AB6}"/>
              </a:ext>
            </a:extLst>
          </p:cNvPr>
          <p:cNvSpPr txBox="1"/>
          <p:nvPr/>
        </p:nvSpPr>
        <p:spPr>
          <a:xfrm>
            <a:off x="1415143" y="5981700"/>
            <a:ext cx="9939867" cy="553998"/>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txBody>
          <a:bodyPr wrap="square" rtlCol="0">
            <a:spAutoFit/>
          </a:bodyPr>
          <a:lstStyle/>
          <a:p>
            <a:r>
              <a:rPr lang="it-IT" sz="1200" i="1" dirty="0">
                <a:solidFill>
                  <a:srgbClr val="1A1718"/>
                </a:solidFill>
                <a:effectLst/>
                <a:latin typeface="Helvetica" pitchFamily="2" charset="0"/>
              </a:rPr>
              <a:t>Mohammad </a:t>
            </a:r>
            <a:r>
              <a:rPr lang="it-IT" sz="1200" i="1" dirty="0" err="1">
                <a:solidFill>
                  <a:srgbClr val="1A1718"/>
                </a:solidFill>
                <a:effectLst/>
                <a:latin typeface="Helvetica" pitchFamily="2" charset="0"/>
              </a:rPr>
              <a:t>Tahseen</a:t>
            </a:r>
            <a:r>
              <a:rPr lang="it-IT" sz="1200" i="1" dirty="0">
                <a:solidFill>
                  <a:srgbClr val="1A1718"/>
                </a:solidFill>
                <a:effectLst/>
                <a:latin typeface="Helvetica" pitchFamily="2" charset="0"/>
              </a:rPr>
              <a:t> </a:t>
            </a:r>
            <a:r>
              <a:rPr lang="it-IT" sz="1200" i="1" dirty="0" err="1">
                <a:solidFill>
                  <a:srgbClr val="1A1718"/>
                </a:solidFill>
                <a:effectLst/>
                <a:latin typeface="Helvetica" pitchFamily="2" charset="0"/>
              </a:rPr>
              <a:t>Alkaelani</a:t>
            </a:r>
            <a:r>
              <a:rPr lang="it-IT" sz="1200" i="1" dirty="0">
                <a:solidFill>
                  <a:srgbClr val="1A1718"/>
                </a:solidFill>
                <a:effectLst/>
                <a:latin typeface="Helvetica" pitchFamily="2" charset="0"/>
              </a:rPr>
              <a:t>, </a:t>
            </a:r>
            <a:r>
              <a:rPr lang="it-IT" sz="1200" i="1" dirty="0" err="1">
                <a:solidFill>
                  <a:srgbClr val="1A1718"/>
                </a:solidFill>
                <a:effectLst/>
                <a:latin typeface="Helvetica" pitchFamily="2" charset="0"/>
              </a:rPr>
              <a:t>BS,a</a:t>
            </a:r>
            <a:r>
              <a:rPr lang="it-IT" sz="1200" i="1" dirty="0">
                <a:solidFill>
                  <a:srgbClr val="1A1718"/>
                </a:solidFill>
                <a:effectLst/>
                <a:latin typeface="Helvetica" pitchFamily="2" charset="0"/>
              </a:rPr>
              <a:t> Bilal </a:t>
            </a:r>
            <a:r>
              <a:rPr lang="it-IT" sz="1200" i="1" dirty="0" err="1">
                <a:solidFill>
                  <a:srgbClr val="1A1718"/>
                </a:solidFill>
                <a:effectLst/>
                <a:latin typeface="Helvetica" pitchFamily="2" charset="0"/>
              </a:rPr>
              <a:t>Koussayer</a:t>
            </a:r>
            <a:r>
              <a:rPr lang="it-IT" sz="1200" i="1" dirty="0">
                <a:solidFill>
                  <a:srgbClr val="1A1718"/>
                </a:solidFill>
                <a:effectLst/>
                <a:latin typeface="Helvetica" pitchFamily="2" charset="0"/>
              </a:rPr>
              <a:t>, </a:t>
            </a:r>
            <a:r>
              <a:rPr lang="it-IT" sz="1200" i="1" dirty="0" err="1">
                <a:solidFill>
                  <a:srgbClr val="1A1718"/>
                </a:solidFill>
                <a:effectLst/>
                <a:latin typeface="Helvetica" pitchFamily="2" charset="0"/>
              </a:rPr>
              <a:t>BS,b</a:t>
            </a:r>
            <a:r>
              <a:rPr lang="it-IT" sz="1200" i="1" dirty="0">
                <a:solidFill>
                  <a:srgbClr val="1A1718"/>
                </a:solidFill>
                <a:effectLst/>
                <a:latin typeface="Helvetica" pitchFamily="2" charset="0"/>
              </a:rPr>
              <a:t> Taylor Blount, </a:t>
            </a:r>
            <a:r>
              <a:rPr lang="it-IT" sz="1200" i="1" dirty="0" err="1">
                <a:solidFill>
                  <a:srgbClr val="1A1718"/>
                </a:solidFill>
                <a:effectLst/>
                <a:latin typeface="Helvetica" pitchFamily="2" charset="0"/>
              </a:rPr>
              <a:t>BS,a</a:t>
            </a:r>
            <a:r>
              <a:rPr lang="it-IT" sz="1200" i="1" dirty="0">
                <a:solidFill>
                  <a:srgbClr val="1A1718"/>
                </a:solidFill>
                <a:effectLst/>
                <a:latin typeface="Helvetica" pitchFamily="2" charset="0"/>
              </a:rPr>
              <a:t> Yusuf A. </a:t>
            </a:r>
            <a:r>
              <a:rPr lang="it-IT" sz="1200" i="1" dirty="0" err="1">
                <a:solidFill>
                  <a:srgbClr val="1A1718"/>
                </a:solidFill>
                <a:effectLst/>
                <a:latin typeface="Helvetica" pitchFamily="2" charset="0"/>
              </a:rPr>
              <a:t>Amawi</a:t>
            </a:r>
            <a:r>
              <a:rPr lang="it-IT" sz="1200" i="1" dirty="0">
                <a:solidFill>
                  <a:srgbClr val="1A1718"/>
                </a:solidFill>
                <a:effectLst/>
                <a:latin typeface="Helvetica" pitchFamily="2" charset="0"/>
              </a:rPr>
              <a:t>, </a:t>
            </a:r>
            <a:r>
              <a:rPr lang="it-IT" sz="1200" i="1" dirty="0" err="1">
                <a:solidFill>
                  <a:srgbClr val="1A1718"/>
                </a:solidFill>
                <a:effectLst/>
                <a:latin typeface="Helvetica" pitchFamily="2" charset="0"/>
              </a:rPr>
              <a:t>BS,a</a:t>
            </a:r>
            <a:r>
              <a:rPr lang="it-IT" sz="1200" i="1" dirty="0">
                <a:solidFill>
                  <a:srgbClr val="1A1718"/>
                </a:solidFill>
                <a:latin typeface="Helvetica" pitchFamily="2" charset="0"/>
              </a:rPr>
              <a:t> </a:t>
            </a:r>
            <a:r>
              <a:rPr lang="it-IT" sz="1200" i="1" dirty="0">
                <a:solidFill>
                  <a:srgbClr val="1A1718"/>
                </a:solidFill>
                <a:effectLst/>
                <a:latin typeface="Helvetica" pitchFamily="2" charset="0"/>
              </a:rPr>
              <a:t>Omar </a:t>
            </a:r>
            <a:r>
              <a:rPr lang="it-IT" sz="1200" i="1" dirty="0" err="1">
                <a:solidFill>
                  <a:srgbClr val="1A1718"/>
                </a:solidFill>
                <a:effectLst/>
                <a:latin typeface="Helvetica" pitchFamily="2" charset="0"/>
              </a:rPr>
              <a:t>Mahboob</a:t>
            </a:r>
            <a:r>
              <a:rPr lang="it-IT" sz="1200" i="1" dirty="0">
                <a:solidFill>
                  <a:srgbClr val="1A1718"/>
                </a:solidFill>
                <a:effectLst/>
                <a:latin typeface="Helvetica" pitchFamily="2" charset="0"/>
              </a:rPr>
              <a:t>, </a:t>
            </a:r>
            <a:r>
              <a:rPr lang="it-IT" sz="1200" i="1" dirty="0" err="1">
                <a:solidFill>
                  <a:srgbClr val="1A1718"/>
                </a:solidFill>
                <a:effectLst/>
                <a:latin typeface="Helvetica" pitchFamily="2" charset="0"/>
              </a:rPr>
              <a:t>BMSc,a</a:t>
            </a:r>
            <a:r>
              <a:rPr lang="it-IT" sz="1200" i="1" dirty="0">
                <a:solidFill>
                  <a:srgbClr val="1A1718"/>
                </a:solidFill>
                <a:effectLst/>
                <a:latin typeface="Helvetica" pitchFamily="2" charset="0"/>
              </a:rPr>
              <a:t> Nicole K. Le, MD, </a:t>
            </a:r>
            <a:r>
              <a:rPr lang="it-IT" sz="1200" i="1" dirty="0" err="1">
                <a:solidFill>
                  <a:srgbClr val="1A1718"/>
                </a:solidFill>
                <a:effectLst/>
                <a:latin typeface="Helvetica" pitchFamily="2" charset="0"/>
              </a:rPr>
              <a:t>MPH,b</a:t>
            </a:r>
            <a:r>
              <a:rPr lang="it-IT" sz="1200" i="1" dirty="0">
                <a:solidFill>
                  <a:srgbClr val="1A1718"/>
                </a:solidFill>
                <a:effectLst/>
                <a:latin typeface="Helvetica" pitchFamily="2" charset="0"/>
              </a:rPr>
              <a:t> </a:t>
            </a:r>
            <a:r>
              <a:rPr lang="it-IT" sz="1200" i="1" dirty="0" err="1">
                <a:solidFill>
                  <a:srgbClr val="1A1718"/>
                </a:solidFill>
                <a:effectLst/>
                <a:latin typeface="Helvetica" pitchFamily="2" charset="0"/>
              </a:rPr>
              <a:t>Anamaria</a:t>
            </a:r>
            <a:r>
              <a:rPr lang="it-IT" sz="1200" i="1" dirty="0">
                <a:solidFill>
                  <a:srgbClr val="1A1718"/>
                </a:solidFill>
                <a:effectLst/>
                <a:latin typeface="Helvetica" pitchFamily="2" charset="0"/>
              </a:rPr>
              <a:t> </a:t>
            </a:r>
            <a:r>
              <a:rPr lang="it-IT" sz="1200" i="1" dirty="0" err="1">
                <a:solidFill>
                  <a:srgbClr val="1A1718"/>
                </a:solidFill>
                <a:effectLst/>
                <a:latin typeface="Helvetica" pitchFamily="2" charset="0"/>
              </a:rPr>
              <a:t>Parus</a:t>
            </a:r>
            <a:r>
              <a:rPr lang="it-IT" sz="1200" i="1" dirty="0">
                <a:solidFill>
                  <a:srgbClr val="1A1718"/>
                </a:solidFill>
                <a:effectLst/>
                <a:latin typeface="Helvetica" pitchFamily="2" charset="0"/>
              </a:rPr>
              <a:t>, </a:t>
            </a:r>
            <a:r>
              <a:rPr lang="it-IT" sz="1200" i="1" dirty="0" err="1">
                <a:solidFill>
                  <a:srgbClr val="1A1718"/>
                </a:solidFill>
                <a:effectLst/>
                <a:latin typeface="Helvetica" pitchFamily="2" charset="0"/>
              </a:rPr>
              <a:t>MD,b</a:t>
            </a:r>
            <a:r>
              <a:rPr lang="it-IT" sz="1200" i="1" dirty="0">
                <a:solidFill>
                  <a:srgbClr val="1A1718"/>
                </a:solidFill>
                <a:effectLst/>
                <a:latin typeface="Helvetica" pitchFamily="2" charset="0"/>
              </a:rPr>
              <a:t> and Jared Troy, </a:t>
            </a:r>
            <a:r>
              <a:rPr lang="it-IT" sz="1200" i="1" dirty="0" err="1">
                <a:solidFill>
                  <a:srgbClr val="1A1718"/>
                </a:solidFill>
                <a:effectLst/>
                <a:latin typeface="Helvetica" pitchFamily="2" charset="0"/>
              </a:rPr>
              <a:t>MDb</a:t>
            </a:r>
            <a:r>
              <a:rPr lang="it-IT" sz="1200" i="1" dirty="0">
                <a:solidFill>
                  <a:srgbClr val="1A1718"/>
                </a:solidFill>
                <a:latin typeface="Helvetica" pitchFamily="2" charset="0"/>
              </a:rPr>
              <a:t> - </a:t>
            </a:r>
            <a:r>
              <a:rPr lang="it-IT" sz="1200" i="1" dirty="0" err="1">
                <a:solidFill>
                  <a:srgbClr val="1A1718"/>
                </a:solidFill>
                <a:effectLst/>
                <a:latin typeface="Helvetica" pitchFamily="2" charset="0"/>
              </a:rPr>
              <a:t>Complications</a:t>
            </a:r>
            <a:r>
              <a:rPr lang="it-IT" sz="1200" i="1" dirty="0">
                <a:solidFill>
                  <a:srgbClr val="1A1718"/>
                </a:solidFill>
                <a:effectLst/>
                <a:latin typeface="Helvetica" pitchFamily="2" charset="0"/>
              </a:rPr>
              <a:t> of </a:t>
            </a:r>
            <a:r>
              <a:rPr lang="it-IT" sz="1200" i="1" dirty="0" err="1">
                <a:solidFill>
                  <a:srgbClr val="1A1718"/>
                </a:solidFill>
                <a:effectLst/>
                <a:latin typeface="Helvetica" pitchFamily="2" charset="0"/>
              </a:rPr>
              <a:t>Medical</a:t>
            </a:r>
            <a:r>
              <a:rPr lang="it-IT" sz="1200" i="1" dirty="0">
                <a:solidFill>
                  <a:srgbClr val="1A1718"/>
                </a:solidFill>
                <a:effectLst/>
                <a:latin typeface="Helvetica" pitchFamily="2" charset="0"/>
              </a:rPr>
              <a:t> </a:t>
            </a:r>
            <a:r>
              <a:rPr lang="it-IT" sz="1200" i="1" dirty="0" err="1">
                <a:solidFill>
                  <a:srgbClr val="1A1718"/>
                </a:solidFill>
                <a:effectLst/>
                <a:latin typeface="Helvetica" pitchFamily="2" charset="0"/>
              </a:rPr>
              <a:t>Tourism</a:t>
            </a:r>
            <a:r>
              <a:rPr lang="it-IT" sz="1200" i="1" dirty="0">
                <a:solidFill>
                  <a:srgbClr val="1A1718"/>
                </a:solidFill>
                <a:effectLst/>
                <a:latin typeface="Helvetica" pitchFamily="2" charset="0"/>
              </a:rPr>
              <a:t> in </a:t>
            </a:r>
            <a:r>
              <a:rPr lang="it-IT" sz="1200" i="1" dirty="0" err="1">
                <a:solidFill>
                  <a:srgbClr val="1A1718"/>
                </a:solidFill>
                <a:effectLst/>
                <a:latin typeface="Helvetica" pitchFamily="2" charset="0"/>
              </a:rPr>
              <a:t>Aesthetic</a:t>
            </a:r>
            <a:r>
              <a:rPr lang="it-IT" sz="1200" i="1" dirty="0">
                <a:solidFill>
                  <a:srgbClr val="1A1718"/>
                </a:solidFill>
                <a:effectLst/>
                <a:latin typeface="Helvetica" pitchFamily="2" charset="0"/>
              </a:rPr>
              <a:t> Surgery</a:t>
            </a:r>
            <a:r>
              <a:rPr lang="it-IT" sz="1200" i="1" dirty="0">
                <a:solidFill>
                  <a:srgbClr val="1A1718"/>
                </a:solidFill>
                <a:latin typeface="Helvetica" pitchFamily="2" charset="0"/>
              </a:rPr>
              <a:t> - </a:t>
            </a:r>
            <a:r>
              <a:rPr lang="it-IT" sz="1200" i="1" dirty="0">
                <a:solidFill>
                  <a:srgbClr val="1A1718"/>
                </a:solidFill>
                <a:effectLst/>
                <a:latin typeface="Helvetica" pitchFamily="2" charset="0"/>
              </a:rPr>
              <a:t>A </a:t>
            </a:r>
            <a:r>
              <a:rPr lang="it-IT" sz="1200" i="1" dirty="0" err="1">
                <a:solidFill>
                  <a:srgbClr val="1A1718"/>
                </a:solidFill>
                <a:effectLst/>
                <a:latin typeface="Helvetica" pitchFamily="2" charset="0"/>
              </a:rPr>
              <a:t>Systematic</a:t>
            </a:r>
            <a:r>
              <a:rPr lang="it-IT" dirty="0">
                <a:solidFill>
                  <a:srgbClr val="1A1718"/>
                </a:solidFill>
                <a:effectLst/>
                <a:latin typeface="Helvetica" pitchFamily="2" charset="0"/>
              </a:rPr>
              <a:t> </a:t>
            </a:r>
            <a:r>
              <a:rPr lang="it-IT" sz="1200" dirty="0">
                <a:solidFill>
                  <a:srgbClr val="1A1718"/>
                </a:solidFill>
                <a:effectLst/>
                <a:latin typeface="Helvetica" pitchFamily="2" charset="0"/>
              </a:rPr>
              <a:t>Review</a:t>
            </a:r>
            <a:endParaRPr lang="it-IT" dirty="0">
              <a:solidFill>
                <a:srgbClr val="1A1718"/>
              </a:solidFill>
              <a:effectLst/>
              <a:latin typeface="Helvetica" pitchFamily="2" charset="0"/>
            </a:endParaRPr>
          </a:p>
        </p:txBody>
      </p:sp>
      <p:pic>
        <p:nvPicPr>
          <p:cNvPr id="5" name="Immagine 4">
            <a:extLst>
              <a:ext uri="{FF2B5EF4-FFF2-40B4-BE49-F238E27FC236}">
                <a16:creationId xmlns:a16="http://schemas.microsoft.com/office/drawing/2014/main" id="{52DDBB02-5EB5-1837-30C7-0A64249F9B41}"/>
              </a:ext>
            </a:extLst>
          </p:cNvPr>
          <p:cNvPicPr>
            <a:picLocks noChangeAspect="1"/>
          </p:cNvPicPr>
          <p:nvPr/>
        </p:nvPicPr>
        <p:blipFill>
          <a:blip r:embed="rId3"/>
          <a:srcRect l="9140" t="13514" r="8448"/>
          <a:stretch/>
        </p:blipFill>
        <p:spPr>
          <a:xfrm>
            <a:off x="2501937" y="1086502"/>
            <a:ext cx="7449381" cy="4684995"/>
          </a:xfrm>
          <a:prstGeom prst="rect">
            <a:avLst/>
          </a:prstGeom>
        </p:spPr>
      </p:pic>
    </p:spTree>
    <p:extLst>
      <p:ext uri="{BB962C8B-B14F-4D97-AF65-F5344CB8AC3E}">
        <p14:creationId xmlns:p14="http://schemas.microsoft.com/office/powerpoint/2010/main" val="376715216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185566-44E4-487D-BC63-E7BFCA82E621}"/>
            </a:ext>
          </a:extLst>
        </p:cNvPr>
        <p:cNvGrpSpPr/>
        <p:nvPr/>
      </p:nvGrpSpPr>
      <p:grpSpPr>
        <a:xfrm>
          <a:off x="0" y="0"/>
          <a:ext cx="0" cy="0"/>
          <a:chOff x="0" y="0"/>
          <a:chExt cx="0" cy="0"/>
        </a:xfrm>
      </p:grpSpPr>
      <p:sp>
        <p:nvSpPr>
          <p:cNvPr id="4" name="Titolo 3">
            <a:extLst>
              <a:ext uri="{FF2B5EF4-FFF2-40B4-BE49-F238E27FC236}">
                <a16:creationId xmlns:a16="http://schemas.microsoft.com/office/drawing/2014/main" id="{5D5E1DBC-EA51-EF6B-9DF2-4A8086A22469}"/>
              </a:ext>
            </a:extLst>
          </p:cNvPr>
          <p:cNvSpPr>
            <a:spLocks noGrp="1"/>
          </p:cNvSpPr>
          <p:nvPr>
            <p:ph type="title"/>
          </p:nvPr>
        </p:nvSpPr>
        <p:spPr/>
        <p:txBody>
          <a:bodyPr/>
          <a:lstStyle/>
          <a:p>
            <a:r>
              <a:rPr lang="it-IT" b="1" dirty="0"/>
              <a:t>Le cause principali del fenomeno</a:t>
            </a:r>
            <a:endParaRPr lang="it-IT" dirty="0"/>
          </a:p>
        </p:txBody>
      </p:sp>
      <p:sp>
        <p:nvSpPr>
          <p:cNvPr id="5" name="Segnaposto contenuto 4">
            <a:extLst>
              <a:ext uri="{FF2B5EF4-FFF2-40B4-BE49-F238E27FC236}">
                <a16:creationId xmlns:a16="http://schemas.microsoft.com/office/drawing/2014/main" id="{CBD5F559-36D4-5037-E759-0B61BB118BEE}"/>
              </a:ext>
            </a:extLst>
          </p:cNvPr>
          <p:cNvSpPr>
            <a:spLocks noGrp="1"/>
          </p:cNvSpPr>
          <p:nvPr>
            <p:ph idx="1"/>
          </p:nvPr>
        </p:nvSpPr>
        <p:spPr/>
        <p:txBody>
          <a:bodyPr/>
          <a:lstStyle/>
          <a:p>
            <a:r>
              <a:rPr lang="it-IT" dirty="0"/>
              <a:t>Aspetti economici</a:t>
            </a:r>
          </a:p>
          <a:p>
            <a:r>
              <a:rPr lang="it-IT" dirty="0"/>
              <a:t>Tempi di attesa nel SSN</a:t>
            </a:r>
          </a:p>
          <a:p>
            <a:r>
              <a:rPr lang="it-IT" dirty="0"/>
              <a:t>Percezione di qualità e marketing aggressivo</a:t>
            </a:r>
          </a:p>
          <a:p>
            <a:r>
              <a:rPr lang="it-IT" dirty="0"/>
              <a:t>Scarsa consapevolezza dei rischi</a:t>
            </a:r>
          </a:p>
        </p:txBody>
      </p:sp>
    </p:spTree>
    <p:extLst>
      <p:ext uri="{BB962C8B-B14F-4D97-AF65-F5344CB8AC3E}">
        <p14:creationId xmlns:p14="http://schemas.microsoft.com/office/powerpoint/2010/main" val="125479613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a:extLst>
              <a:ext uri="{FF2B5EF4-FFF2-40B4-BE49-F238E27FC236}">
                <a16:creationId xmlns:a16="http://schemas.microsoft.com/office/drawing/2014/main" id="{4BB36A45-A833-71CA-6F07-50271C4ECF5A}"/>
              </a:ext>
            </a:extLst>
          </p:cNvPr>
          <p:cNvSpPr>
            <a:spLocks noGrp="1"/>
          </p:cNvSpPr>
          <p:nvPr>
            <p:ph type="title"/>
          </p:nvPr>
        </p:nvSpPr>
        <p:spPr/>
        <p:txBody>
          <a:bodyPr/>
          <a:lstStyle/>
          <a:p>
            <a:r>
              <a:rPr lang="it-IT" b="1" dirty="0"/>
              <a:t>Le cause principali del fenomeno</a:t>
            </a:r>
            <a:endParaRPr lang="it-IT" dirty="0"/>
          </a:p>
        </p:txBody>
      </p:sp>
      <p:sp>
        <p:nvSpPr>
          <p:cNvPr id="5" name="Segnaposto contenuto 4">
            <a:extLst>
              <a:ext uri="{FF2B5EF4-FFF2-40B4-BE49-F238E27FC236}">
                <a16:creationId xmlns:a16="http://schemas.microsoft.com/office/drawing/2014/main" id="{85C1DDAC-0BE6-37A6-3CD4-A8A8B19E2404}"/>
              </a:ext>
            </a:extLst>
          </p:cNvPr>
          <p:cNvSpPr>
            <a:spLocks noGrp="1"/>
          </p:cNvSpPr>
          <p:nvPr>
            <p:ph idx="1"/>
          </p:nvPr>
        </p:nvSpPr>
        <p:spPr>
          <a:xfrm>
            <a:off x="684212" y="685800"/>
            <a:ext cx="6378325" cy="3615267"/>
          </a:xfrm>
        </p:spPr>
        <p:txBody>
          <a:bodyPr/>
          <a:lstStyle/>
          <a:p>
            <a:r>
              <a:rPr lang="it-IT" b="1" dirty="0">
                <a:solidFill>
                  <a:srgbClr val="FF0000"/>
                </a:solidFill>
              </a:rPr>
              <a:t>Aspetti economici</a:t>
            </a:r>
          </a:p>
          <a:p>
            <a:r>
              <a:rPr lang="it-IT" dirty="0"/>
              <a:t>Tempi di attesa nel SSN</a:t>
            </a:r>
          </a:p>
          <a:p>
            <a:r>
              <a:rPr lang="it-IT" dirty="0"/>
              <a:t>Percezione di qualità e marketing aggressivo</a:t>
            </a:r>
          </a:p>
          <a:p>
            <a:r>
              <a:rPr lang="it-IT" dirty="0"/>
              <a:t>Scarsa consapevolezza dei rischi</a:t>
            </a:r>
          </a:p>
        </p:txBody>
      </p:sp>
      <p:sp>
        <p:nvSpPr>
          <p:cNvPr id="7" name="CasellaDiTesto 6">
            <a:extLst>
              <a:ext uri="{FF2B5EF4-FFF2-40B4-BE49-F238E27FC236}">
                <a16:creationId xmlns:a16="http://schemas.microsoft.com/office/drawing/2014/main" id="{DABF6BC6-F0F3-E213-99B2-34065F0ED23E}"/>
              </a:ext>
            </a:extLst>
          </p:cNvPr>
          <p:cNvSpPr txBox="1"/>
          <p:nvPr/>
        </p:nvSpPr>
        <p:spPr>
          <a:xfrm>
            <a:off x="7105565" y="2228671"/>
            <a:ext cx="4226093" cy="1200329"/>
          </a:xfrm>
          <a:prstGeom prst="rect">
            <a:avLst/>
          </a:prstGeom>
          <a:noFill/>
        </p:spPr>
        <p:txBody>
          <a:bodyPr wrap="square">
            <a:spAutoFit/>
          </a:bodyPr>
          <a:lstStyle/>
          <a:p>
            <a:r>
              <a:rPr lang="it-IT" dirty="0"/>
              <a:t>•	costo del lavoro e dei materiali</a:t>
            </a:r>
          </a:p>
          <a:p>
            <a:r>
              <a:rPr lang="it-IT" dirty="0"/>
              <a:t>•	tassazione</a:t>
            </a:r>
          </a:p>
          <a:p>
            <a:r>
              <a:rPr lang="it-IT" dirty="0"/>
              <a:t>•	regolamentazione</a:t>
            </a:r>
          </a:p>
          <a:p>
            <a:r>
              <a:rPr lang="it-IT" dirty="0"/>
              <a:t>•	protocolli di sicurezza, </a:t>
            </a:r>
          </a:p>
        </p:txBody>
      </p:sp>
    </p:spTree>
    <p:extLst>
      <p:ext uri="{BB962C8B-B14F-4D97-AF65-F5344CB8AC3E}">
        <p14:creationId xmlns:p14="http://schemas.microsoft.com/office/powerpoint/2010/main" val="330891769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90524F-C188-934E-D2DE-5956BA745459}"/>
            </a:ext>
          </a:extLst>
        </p:cNvPr>
        <p:cNvGrpSpPr/>
        <p:nvPr/>
      </p:nvGrpSpPr>
      <p:grpSpPr>
        <a:xfrm>
          <a:off x="0" y="0"/>
          <a:ext cx="0" cy="0"/>
          <a:chOff x="0" y="0"/>
          <a:chExt cx="0" cy="0"/>
        </a:xfrm>
      </p:grpSpPr>
      <p:sp>
        <p:nvSpPr>
          <p:cNvPr id="4" name="Titolo 3">
            <a:extLst>
              <a:ext uri="{FF2B5EF4-FFF2-40B4-BE49-F238E27FC236}">
                <a16:creationId xmlns:a16="http://schemas.microsoft.com/office/drawing/2014/main" id="{5ADB4620-4A30-3A94-C125-CCDAC2633467}"/>
              </a:ext>
            </a:extLst>
          </p:cNvPr>
          <p:cNvSpPr>
            <a:spLocks noGrp="1"/>
          </p:cNvSpPr>
          <p:nvPr>
            <p:ph type="title"/>
          </p:nvPr>
        </p:nvSpPr>
        <p:spPr/>
        <p:txBody>
          <a:bodyPr/>
          <a:lstStyle/>
          <a:p>
            <a:r>
              <a:rPr lang="it-IT" b="1" dirty="0"/>
              <a:t>Le cause principali del fenomeno</a:t>
            </a:r>
            <a:endParaRPr lang="it-IT" dirty="0"/>
          </a:p>
        </p:txBody>
      </p:sp>
      <p:sp>
        <p:nvSpPr>
          <p:cNvPr id="5" name="Segnaposto contenuto 4">
            <a:extLst>
              <a:ext uri="{FF2B5EF4-FFF2-40B4-BE49-F238E27FC236}">
                <a16:creationId xmlns:a16="http://schemas.microsoft.com/office/drawing/2014/main" id="{589B30D2-612D-66A8-533A-ADF96A96AC96}"/>
              </a:ext>
            </a:extLst>
          </p:cNvPr>
          <p:cNvSpPr>
            <a:spLocks noGrp="1"/>
          </p:cNvSpPr>
          <p:nvPr>
            <p:ph idx="1"/>
          </p:nvPr>
        </p:nvSpPr>
        <p:spPr>
          <a:xfrm>
            <a:off x="684212" y="685800"/>
            <a:ext cx="6462546" cy="3615267"/>
          </a:xfrm>
        </p:spPr>
        <p:txBody>
          <a:bodyPr/>
          <a:lstStyle/>
          <a:p>
            <a:r>
              <a:rPr lang="it-IT" dirty="0"/>
              <a:t>Aspetti economici</a:t>
            </a:r>
          </a:p>
          <a:p>
            <a:r>
              <a:rPr lang="it-IT" b="1" dirty="0">
                <a:solidFill>
                  <a:srgbClr val="FF0000"/>
                </a:solidFill>
              </a:rPr>
              <a:t>Tempi di attesa nel SSN</a:t>
            </a:r>
          </a:p>
          <a:p>
            <a:r>
              <a:rPr lang="it-IT" dirty="0"/>
              <a:t>Percezione di qualità e marketing aggressivo</a:t>
            </a:r>
          </a:p>
          <a:p>
            <a:r>
              <a:rPr lang="it-IT" dirty="0"/>
              <a:t>Scarsa consapevolezza dei rischi</a:t>
            </a:r>
          </a:p>
        </p:txBody>
      </p:sp>
    </p:spTree>
    <p:extLst>
      <p:ext uri="{BB962C8B-B14F-4D97-AF65-F5344CB8AC3E}">
        <p14:creationId xmlns:p14="http://schemas.microsoft.com/office/powerpoint/2010/main" val="232785585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55B751-A3A1-FBE3-D12C-6320DB441A0B}"/>
            </a:ext>
          </a:extLst>
        </p:cNvPr>
        <p:cNvGrpSpPr/>
        <p:nvPr/>
      </p:nvGrpSpPr>
      <p:grpSpPr>
        <a:xfrm>
          <a:off x="0" y="0"/>
          <a:ext cx="0" cy="0"/>
          <a:chOff x="0" y="0"/>
          <a:chExt cx="0" cy="0"/>
        </a:xfrm>
      </p:grpSpPr>
      <p:sp>
        <p:nvSpPr>
          <p:cNvPr id="4" name="Titolo 3">
            <a:extLst>
              <a:ext uri="{FF2B5EF4-FFF2-40B4-BE49-F238E27FC236}">
                <a16:creationId xmlns:a16="http://schemas.microsoft.com/office/drawing/2014/main" id="{144D463C-0F33-0DE0-D7EE-5F0E18FFDCA2}"/>
              </a:ext>
            </a:extLst>
          </p:cNvPr>
          <p:cNvSpPr>
            <a:spLocks noGrp="1"/>
          </p:cNvSpPr>
          <p:nvPr>
            <p:ph type="title"/>
          </p:nvPr>
        </p:nvSpPr>
        <p:spPr/>
        <p:txBody>
          <a:bodyPr/>
          <a:lstStyle/>
          <a:p>
            <a:r>
              <a:rPr lang="it-IT" b="1" dirty="0"/>
              <a:t>Le cause principali del fenomeno</a:t>
            </a:r>
            <a:endParaRPr lang="it-IT" dirty="0"/>
          </a:p>
        </p:txBody>
      </p:sp>
      <p:sp>
        <p:nvSpPr>
          <p:cNvPr id="5" name="Segnaposto contenuto 4">
            <a:extLst>
              <a:ext uri="{FF2B5EF4-FFF2-40B4-BE49-F238E27FC236}">
                <a16:creationId xmlns:a16="http://schemas.microsoft.com/office/drawing/2014/main" id="{91E75A68-D53D-642C-0A0D-E04DC85E884A}"/>
              </a:ext>
            </a:extLst>
          </p:cNvPr>
          <p:cNvSpPr>
            <a:spLocks noGrp="1"/>
          </p:cNvSpPr>
          <p:nvPr>
            <p:ph idx="1"/>
          </p:nvPr>
        </p:nvSpPr>
        <p:spPr>
          <a:xfrm>
            <a:off x="684212" y="685800"/>
            <a:ext cx="6294104" cy="3615267"/>
          </a:xfrm>
        </p:spPr>
        <p:txBody>
          <a:bodyPr/>
          <a:lstStyle/>
          <a:p>
            <a:r>
              <a:rPr lang="it-IT" dirty="0"/>
              <a:t>Aspetti economici</a:t>
            </a:r>
          </a:p>
          <a:p>
            <a:r>
              <a:rPr lang="it-IT" dirty="0"/>
              <a:t>Tempi di attesa nel SSN</a:t>
            </a:r>
          </a:p>
          <a:p>
            <a:r>
              <a:rPr lang="it-IT" b="1" dirty="0">
                <a:solidFill>
                  <a:srgbClr val="FF0000"/>
                </a:solidFill>
              </a:rPr>
              <a:t>Percezione di qualità e marketing aggressivo</a:t>
            </a:r>
          </a:p>
          <a:p>
            <a:r>
              <a:rPr lang="it-IT" dirty="0"/>
              <a:t>Scarsa consapevolezza dei rischi</a:t>
            </a:r>
          </a:p>
        </p:txBody>
      </p:sp>
      <p:sp>
        <p:nvSpPr>
          <p:cNvPr id="3" name="CasellaDiTesto 2">
            <a:extLst>
              <a:ext uri="{FF2B5EF4-FFF2-40B4-BE49-F238E27FC236}">
                <a16:creationId xmlns:a16="http://schemas.microsoft.com/office/drawing/2014/main" id="{CA4854DB-9483-E3D6-8A8F-CF86397A06C3}"/>
              </a:ext>
            </a:extLst>
          </p:cNvPr>
          <p:cNvSpPr txBox="1"/>
          <p:nvPr/>
        </p:nvSpPr>
        <p:spPr>
          <a:xfrm>
            <a:off x="6978316" y="2822956"/>
            <a:ext cx="5128460" cy="923330"/>
          </a:xfrm>
          <a:prstGeom prst="rect">
            <a:avLst/>
          </a:prstGeom>
          <a:noFill/>
        </p:spPr>
        <p:txBody>
          <a:bodyPr wrap="square">
            <a:spAutoFit/>
          </a:bodyPr>
          <a:lstStyle/>
          <a:p>
            <a:r>
              <a:rPr lang="it-IT" dirty="0"/>
              <a:t>•	siti multilingue con fotografie patinate,</a:t>
            </a:r>
          </a:p>
          <a:p>
            <a:r>
              <a:rPr lang="it-IT" dirty="0"/>
              <a:t>•	testimonial e influencer,</a:t>
            </a:r>
          </a:p>
          <a:p>
            <a:r>
              <a:rPr lang="it-IT" dirty="0"/>
              <a:t>•	“pacchetti chirurgici</a:t>
            </a:r>
          </a:p>
        </p:txBody>
      </p:sp>
    </p:spTree>
    <p:extLst>
      <p:ext uri="{BB962C8B-B14F-4D97-AF65-F5344CB8AC3E}">
        <p14:creationId xmlns:p14="http://schemas.microsoft.com/office/powerpoint/2010/main" val="397625557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FDDA72-6A3D-0C8F-9575-085FBBC0FACF}"/>
            </a:ext>
          </a:extLst>
        </p:cNvPr>
        <p:cNvGrpSpPr/>
        <p:nvPr/>
      </p:nvGrpSpPr>
      <p:grpSpPr>
        <a:xfrm>
          <a:off x="0" y="0"/>
          <a:ext cx="0" cy="0"/>
          <a:chOff x="0" y="0"/>
          <a:chExt cx="0" cy="0"/>
        </a:xfrm>
      </p:grpSpPr>
      <p:sp>
        <p:nvSpPr>
          <p:cNvPr id="4" name="Titolo 3">
            <a:extLst>
              <a:ext uri="{FF2B5EF4-FFF2-40B4-BE49-F238E27FC236}">
                <a16:creationId xmlns:a16="http://schemas.microsoft.com/office/drawing/2014/main" id="{E933CD1D-FDCE-858B-9BC8-F8EBD9AE6F2B}"/>
              </a:ext>
            </a:extLst>
          </p:cNvPr>
          <p:cNvSpPr>
            <a:spLocks noGrp="1"/>
          </p:cNvSpPr>
          <p:nvPr>
            <p:ph type="title"/>
          </p:nvPr>
        </p:nvSpPr>
        <p:spPr/>
        <p:txBody>
          <a:bodyPr/>
          <a:lstStyle/>
          <a:p>
            <a:r>
              <a:rPr lang="it-IT" b="1" dirty="0"/>
              <a:t>Le cause principali del fenomeno</a:t>
            </a:r>
            <a:endParaRPr lang="it-IT" dirty="0"/>
          </a:p>
        </p:txBody>
      </p:sp>
      <p:sp>
        <p:nvSpPr>
          <p:cNvPr id="5" name="Segnaposto contenuto 4">
            <a:extLst>
              <a:ext uri="{FF2B5EF4-FFF2-40B4-BE49-F238E27FC236}">
                <a16:creationId xmlns:a16="http://schemas.microsoft.com/office/drawing/2014/main" id="{5AE4FB7A-1BA8-BFED-01EF-88F441231B7F}"/>
              </a:ext>
            </a:extLst>
          </p:cNvPr>
          <p:cNvSpPr>
            <a:spLocks noGrp="1"/>
          </p:cNvSpPr>
          <p:nvPr>
            <p:ph idx="1"/>
          </p:nvPr>
        </p:nvSpPr>
        <p:spPr/>
        <p:txBody>
          <a:bodyPr/>
          <a:lstStyle/>
          <a:p>
            <a:r>
              <a:rPr lang="it-IT" dirty="0"/>
              <a:t>Aspetti economici</a:t>
            </a:r>
          </a:p>
          <a:p>
            <a:r>
              <a:rPr lang="it-IT" dirty="0"/>
              <a:t>Tempi di attesa nel SSN</a:t>
            </a:r>
          </a:p>
          <a:p>
            <a:r>
              <a:rPr lang="it-IT" dirty="0"/>
              <a:t>Percezione di qualità e marketing aggressivo</a:t>
            </a:r>
          </a:p>
          <a:p>
            <a:r>
              <a:rPr lang="it-IT" b="1" dirty="0">
                <a:solidFill>
                  <a:srgbClr val="FF0000"/>
                </a:solidFill>
              </a:rPr>
              <a:t>Scarsa consapevolezza dei rischi</a:t>
            </a:r>
          </a:p>
        </p:txBody>
      </p:sp>
      <p:sp>
        <p:nvSpPr>
          <p:cNvPr id="3" name="CasellaDiTesto 2">
            <a:extLst>
              <a:ext uri="{FF2B5EF4-FFF2-40B4-BE49-F238E27FC236}">
                <a16:creationId xmlns:a16="http://schemas.microsoft.com/office/drawing/2014/main" id="{D97E3549-0762-211C-2294-B83CFB65C9D0}"/>
              </a:ext>
            </a:extLst>
          </p:cNvPr>
          <p:cNvSpPr txBox="1"/>
          <p:nvPr/>
        </p:nvSpPr>
        <p:spPr>
          <a:xfrm>
            <a:off x="6507705" y="3100738"/>
            <a:ext cx="5421814" cy="1200329"/>
          </a:xfrm>
          <a:prstGeom prst="rect">
            <a:avLst/>
          </a:prstGeom>
          <a:noFill/>
        </p:spPr>
        <p:txBody>
          <a:bodyPr wrap="square">
            <a:spAutoFit/>
          </a:bodyPr>
          <a:lstStyle/>
          <a:p>
            <a:r>
              <a:rPr lang="it-IT" dirty="0"/>
              <a:t>•	standard igienico-sanitari non certificati</a:t>
            </a:r>
          </a:p>
          <a:p>
            <a:r>
              <a:rPr lang="it-IT" dirty="0"/>
              <a:t>•	mancanza di un follow-up adeguato</a:t>
            </a:r>
          </a:p>
          <a:p>
            <a:r>
              <a:rPr lang="it-IT" dirty="0"/>
              <a:t>•	difficoltà nel gestire le complicanze</a:t>
            </a:r>
          </a:p>
          <a:p>
            <a:r>
              <a:rPr lang="it-IT" dirty="0"/>
              <a:t>•	incertezza medico-legale</a:t>
            </a:r>
          </a:p>
        </p:txBody>
      </p:sp>
    </p:spTree>
    <p:extLst>
      <p:ext uri="{BB962C8B-B14F-4D97-AF65-F5344CB8AC3E}">
        <p14:creationId xmlns:p14="http://schemas.microsoft.com/office/powerpoint/2010/main" val="422768256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793244A-5706-BDD5-45B5-DC7672935142}"/>
              </a:ext>
            </a:extLst>
          </p:cNvPr>
          <p:cNvSpPr>
            <a:spLocks noGrp="1"/>
          </p:cNvSpPr>
          <p:nvPr>
            <p:ph type="title"/>
          </p:nvPr>
        </p:nvSpPr>
        <p:spPr>
          <a:xfrm>
            <a:off x="684212" y="4487332"/>
            <a:ext cx="9711072" cy="1507067"/>
          </a:xfrm>
        </p:spPr>
        <p:txBody>
          <a:bodyPr/>
          <a:lstStyle/>
          <a:p>
            <a:r>
              <a:rPr lang="it-IT" b="1" dirty="0"/>
              <a:t>Criticità e rischi del turismo sanitario</a:t>
            </a:r>
            <a:endParaRPr lang="it-IT" dirty="0"/>
          </a:p>
        </p:txBody>
      </p:sp>
      <p:sp>
        <p:nvSpPr>
          <p:cNvPr id="5" name="Segnaposto contenuto 4">
            <a:extLst>
              <a:ext uri="{FF2B5EF4-FFF2-40B4-BE49-F238E27FC236}">
                <a16:creationId xmlns:a16="http://schemas.microsoft.com/office/drawing/2014/main" id="{A430ABC1-F82C-4544-7BFF-921689917AFB}"/>
              </a:ext>
            </a:extLst>
          </p:cNvPr>
          <p:cNvSpPr>
            <a:spLocks noGrp="1"/>
          </p:cNvSpPr>
          <p:nvPr>
            <p:ph idx="1"/>
          </p:nvPr>
        </p:nvSpPr>
        <p:spPr/>
        <p:txBody>
          <a:bodyPr/>
          <a:lstStyle/>
          <a:p>
            <a:r>
              <a:rPr lang="it-IT" dirty="0"/>
              <a:t>Rischi clinici</a:t>
            </a:r>
          </a:p>
          <a:p>
            <a:r>
              <a:rPr lang="it-IT" dirty="0"/>
              <a:t>Rischi medico-legali</a:t>
            </a:r>
          </a:p>
          <a:p>
            <a:r>
              <a:rPr lang="it-IT" dirty="0"/>
              <a:t>Rischi reputazionali e professionali</a:t>
            </a:r>
          </a:p>
          <a:p>
            <a:r>
              <a:rPr lang="it-IT" dirty="0"/>
              <a:t>Rischi etici e culturali</a:t>
            </a:r>
          </a:p>
        </p:txBody>
      </p:sp>
    </p:spTree>
    <p:extLst>
      <p:ext uri="{BB962C8B-B14F-4D97-AF65-F5344CB8AC3E}">
        <p14:creationId xmlns:p14="http://schemas.microsoft.com/office/powerpoint/2010/main" val="387981356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259BCF-2532-4C02-02A7-395B39C7B63D}"/>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08969FB9-1D54-CC0D-3088-402876D8D5C6}"/>
              </a:ext>
            </a:extLst>
          </p:cNvPr>
          <p:cNvSpPr>
            <a:spLocks noGrp="1"/>
          </p:cNvSpPr>
          <p:nvPr>
            <p:ph type="title"/>
          </p:nvPr>
        </p:nvSpPr>
        <p:spPr>
          <a:xfrm>
            <a:off x="684212" y="4487332"/>
            <a:ext cx="9711072" cy="1507067"/>
          </a:xfrm>
        </p:spPr>
        <p:txBody>
          <a:bodyPr/>
          <a:lstStyle/>
          <a:p>
            <a:r>
              <a:rPr lang="it-IT" b="1" dirty="0"/>
              <a:t>Criticità e rischi del turismo sanitario</a:t>
            </a:r>
            <a:endParaRPr lang="it-IT" dirty="0"/>
          </a:p>
        </p:txBody>
      </p:sp>
      <p:sp>
        <p:nvSpPr>
          <p:cNvPr id="5" name="Segnaposto contenuto 4">
            <a:extLst>
              <a:ext uri="{FF2B5EF4-FFF2-40B4-BE49-F238E27FC236}">
                <a16:creationId xmlns:a16="http://schemas.microsoft.com/office/drawing/2014/main" id="{1424C15D-ACD7-AE48-537B-11D6E9FA001A}"/>
              </a:ext>
            </a:extLst>
          </p:cNvPr>
          <p:cNvSpPr>
            <a:spLocks noGrp="1"/>
          </p:cNvSpPr>
          <p:nvPr>
            <p:ph idx="1"/>
          </p:nvPr>
        </p:nvSpPr>
        <p:spPr/>
        <p:txBody>
          <a:bodyPr/>
          <a:lstStyle/>
          <a:p>
            <a:r>
              <a:rPr lang="it-IT" b="1" dirty="0">
                <a:solidFill>
                  <a:srgbClr val="FF0000"/>
                </a:solidFill>
              </a:rPr>
              <a:t>Rischi clinici</a:t>
            </a:r>
          </a:p>
          <a:p>
            <a:r>
              <a:rPr lang="it-IT" dirty="0"/>
              <a:t>Rischi medico-legali</a:t>
            </a:r>
          </a:p>
          <a:p>
            <a:r>
              <a:rPr lang="it-IT" dirty="0"/>
              <a:t>Rischi reputazionali e professionali</a:t>
            </a:r>
          </a:p>
          <a:p>
            <a:r>
              <a:rPr lang="it-IT" dirty="0"/>
              <a:t>Rischi etici e culturali</a:t>
            </a:r>
          </a:p>
        </p:txBody>
      </p:sp>
      <p:sp>
        <p:nvSpPr>
          <p:cNvPr id="4" name="CasellaDiTesto 3">
            <a:extLst>
              <a:ext uri="{FF2B5EF4-FFF2-40B4-BE49-F238E27FC236}">
                <a16:creationId xmlns:a16="http://schemas.microsoft.com/office/drawing/2014/main" id="{4E5081F7-1A32-EEC6-0987-991B1E2FE686}"/>
              </a:ext>
            </a:extLst>
          </p:cNvPr>
          <p:cNvSpPr txBox="1"/>
          <p:nvPr/>
        </p:nvSpPr>
        <p:spPr>
          <a:xfrm>
            <a:off x="7021345" y="3206943"/>
            <a:ext cx="4394534" cy="1477328"/>
          </a:xfrm>
          <a:prstGeom prst="rect">
            <a:avLst/>
          </a:prstGeom>
          <a:noFill/>
        </p:spPr>
        <p:txBody>
          <a:bodyPr wrap="square">
            <a:spAutoFit/>
          </a:bodyPr>
          <a:lstStyle/>
          <a:p>
            <a:pPr marL="285750" indent="-285750">
              <a:buFont typeface="Arial" panose="020B0604020202020204" pitchFamily="34" charset="0"/>
              <a:buChar char="•"/>
            </a:pPr>
            <a:r>
              <a:rPr lang="it-IT" dirty="0"/>
              <a:t>Standard di sicurezza</a:t>
            </a:r>
          </a:p>
          <a:p>
            <a:pPr marL="285750" indent="-285750">
              <a:buFont typeface="Arial" panose="020B0604020202020204" pitchFamily="34" charset="0"/>
              <a:buChar char="•"/>
            </a:pPr>
            <a:r>
              <a:rPr lang="it-IT" dirty="0"/>
              <a:t>Formazione del personale</a:t>
            </a:r>
          </a:p>
          <a:p>
            <a:pPr marL="285750" indent="-285750">
              <a:buFont typeface="Arial" panose="020B0604020202020204" pitchFamily="34" charset="0"/>
              <a:buChar char="•"/>
            </a:pPr>
            <a:r>
              <a:rPr lang="it-IT" dirty="0"/>
              <a:t>Follow-up strutturato</a:t>
            </a:r>
          </a:p>
          <a:p>
            <a:pPr marL="285750" indent="-285750">
              <a:buFont typeface="Arial" panose="020B0604020202020204" pitchFamily="34" charset="0"/>
              <a:buChar char="•"/>
            </a:pPr>
            <a:r>
              <a:rPr lang="it-IT" dirty="0"/>
              <a:t>Continuità terapeutica</a:t>
            </a:r>
          </a:p>
          <a:p>
            <a:endParaRPr lang="it-IT" dirty="0"/>
          </a:p>
        </p:txBody>
      </p:sp>
    </p:spTree>
    <p:extLst>
      <p:ext uri="{BB962C8B-B14F-4D97-AF65-F5344CB8AC3E}">
        <p14:creationId xmlns:p14="http://schemas.microsoft.com/office/powerpoint/2010/main" val="19286703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34" name="Group 33">
            <a:extLst>
              <a:ext uri="{FF2B5EF4-FFF2-40B4-BE49-F238E27FC236}">
                <a16:creationId xmlns:a16="http://schemas.microsoft.com/office/drawing/2014/main" id="{BF6F3917-FAEF-4F5C-BE12-CF65574CE44B}"/>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206969" y="2963333"/>
            <a:ext cx="2981858" cy="3208867"/>
            <a:chOff x="9206969" y="2963333"/>
            <a:chExt cx="2981858" cy="3208867"/>
          </a:xfrm>
        </p:grpSpPr>
        <p:cxnSp>
          <p:nvCxnSpPr>
            <p:cNvPr id="35" name="Straight Connector 34">
              <a:extLst>
                <a:ext uri="{FF2B5EF4-FFF2-40B4-BE49-F238E27FC236}">
                  <a16:creationId xmlns:a16="http://schemas.microsoft.com/office/drawing/2014/main" id="{9EFF6467-061A-4EB4-A666-8ED016C0C0EC}"/>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6" name="Straight Connector 35">
              <a:extLst>
                <a:ext uri="{FF2B5EF4-FFF2-40B4-BE49-F238E27FC236}">
                  <a16:creationId xmlns:a16="http://schemas.microsoft.com/office/drawing/2014/main" id="{EDA5CB9C-6466-4DB3-83C9-AE3B536A5452}"/>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7" name="Straight Connector 36">
              <a:extLst>
                <a:ext uri="{FF2B5EF4-FFF2-40B4-BE49-F238E27FC236}">
                  <a16:creationId xmlns:a16="http://schemas.microsoft.com/office/drawing/2014/main" id="{4AA604B4-1AE4-48CB-981A-54CC4AE3C041}"/>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8" name="Straight Connector 37">
              <a:extLst>
                <a:ext uri="{FF2B5EF4-FFF2-40B4-BE49-F238E27FC236}">
                  <a16:creationId xmlns:a16="http://schemas.microsoft.com/office/drawing/2014/main" id="{65D1C11E-228A-44D3-B3E8-1364E7393DE4}"/>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9" name="Straight Connector 38">
              <a:extLst>
                <a:ext uri="{FF2B5EF4-FFF2-40B4-BE49-F238E27FC236}">
                  <a16:creationId xmlns:a16="http://schemas.microsoft.com/office/drawing/2014/main" id="{F0FD3847-BF68-4ACE-83F8-1E7CC32B17CC}"/>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41" name="Rectangle 40">
            <a:extLst>
              <a:ext uri="{FF2B5EF4-FFF2-40B4-BE49-F238E27FC236}">
                <a16:creationId xmlns:a16="http://schemas.microsoft.com/office/drawing/2014/main" id="{387AA259-1AE3-4910-A682-AB1250E75D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a:extLst>
              <a:ext uri="{FF2B5EF4-FFF2-40B4-BE49-F238E27FC236}">
                <a16:creationId xmlns:a16="http://schemas.microsoft.com/office/drawing/2014/main" id="{9E4C5EB2-3FA5-44DF-B40D-868E3D83D9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5458121" cy="5897880"/>
          </a:xfrm>
          <a:prstGeom prst="rect">
            <a:avLst/>
          </a:prstGeom>
          <a:solidFill>
            <a:srgbClr val="FFFFFF"/>
          </a:solidFill>
          <a:ln cap="sq">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Immagine 4">
            <a:extLst>
              <a:ext uri="{FF2B5EF4-FFF2-40B4-BE49-F238E27FC236}">
                <a16:creationId xmlns:a16="http://schemas.microsoft.com/office/drawing/2014/main" id="{FD99848B-3A39-4482-6464-DAD505A9F633}"/>
              </a:ext>
            </a:extLst>
          </p:cNvPr>
          <p:cNvPicPr>
            <a:picLocks noChangeAspect="1"/>
          </p:cNvPicPr>
          <p:nvPr/>
        </p:nvPicPr>
        <p:blipFill>
          <a:blip r:embed="rId3"/>
          <a:stretch>
            <a:fillRect/>
          </a:stretch>
        </p:blipFill>
        <p:spPr>
          <a:xfrm>
            <a:off x="2137518" y="1123526"/>
            <a:ext cx="2137109" cy="4620777"/>
          </a:xfrm>
          <a:prstGeom prst="rect">
            <a:avLst/>
          </a:prstGeom>
        </p:spPr>
      </p:pic>
      <p:sp>
        <p:nvSpPr>
          <p:cNvPr id="45" name="Rectangle 44">
            <a:extLst>
              <a:ext uri="{FF2B5EF4-FFF2-40B4-BE49-F238E27FC236}">
                <a16:creationId xmlns:a16="http://schemas.microsoft.com/office/drawing/2014/main" id="{AEE6ED5F-8737-437A-8898-C1673C0A12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256866" y="508794"/>
            <a:ext cx="5458121" cy="5897880"/>
          </a:xfrm>
          <a:prstGeom prst="rect">
            <a:avLst/>
          </a:prstGeom>
          <a:solidFill>
            <a:srgbClr val="FFFFFF"/>
          </a:solidFill>
          <a:ln cap="sq">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Segnaposto contenuto 3">
            <a:extLst>
              <a:ext uri="{FF2B5EF4-FFF2-40B4-BE49-F238E27FC236}">
                <a16:creationId xmlns:a16="http://schemas.microsoft.com/office/drawing/2014/main" id="{CEE1B544-F6D5-18DE-7AD8-3363F7B77BD7}"/>
              </a:ext>
            </a:extLst>
          </p:cNvPr>
          <p:cNvPicPr>
            <a:picLocks noGrp="1" noChangeAspect="1"/>
          </p:cNvPicPr>
          <p:nvPr>
            <p:ph idx="1"/>
          </p:nvPr>
        </p:nvPicPr>
        <p:blipFill>
          <a:blip r:embed="rId4"/>
          <a:stretch>
            <a:fillRect/>
          </a:stretch>
        </p:blipFill>
        <p:spPr>
          <a:xfrm>
            <a:off x="7911783" y="1123526"/>
            <a:ext cx="2137109" cy="4620777"/>
          </a:xfrm>
          <a:prstGeom prst="rect">
            <a:avLst/>
          </a:prstGeom>
        </p:spPr>
      </p:pic>
      <p:sp>
        <p:nvSpPr>
          <p:cNvPr id="3" name="Rettangolo 2">
            <a:extLst>
              <a:ext uri="{FF2B5EF4-FFF2-40B4-BE49-F238E27FC236}">
                <a16:creationId xmlns:a16="http://schemas.microsoft.com/office/drawing/2014/main" id="{CE0B54B0-EF8A-B2C6-1FE2-1DCF90C997EF}"/>
              </a:ext>
            </a:extLst>
          </p:cNvPr>
          <p:cNvSpPr/>
          <p:nvPr/>
        </p:nvSpPr>
        <p:spPr>
          <a:xfrm>
            <a:off x="8602579" y="2129589"/>
            <a:ext cx="1010653" cy="168443"/>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 name="Rettangolo 5">
            <a:extLst>
              <a:ext uri="{FF2B5EF4-FFF2-40B4-BE49-F238E27FC236}">
                <a16:creationId xmlns:a16="http://schemas.microsoft.com/office/drawing/2014/main" id="{865A818D-F132-72EE-B9DB-1A4EA743B2FF}"/>
              </a:ext>
            </a:extLst>
          </p:cNvPr>
          <p:cNvSpPr/>
          <p:nvPr/>
        </p:nvSpPr>
        <p:spPr>
          <a:xfrm>
            <a:off x="2197749" y="4796592"/>
            <a:ext cx="1010653" cy="168443"/>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7" name="Rettangolo 6">
            <a:extLst>
              <a:ext uri="{FF2B5EF4-FFF2-40B4-BE49-F238E27FC236}">
                <a16:creationId xmlns:a16="http://schemas.microsoft.com/office/drawing/2014/main" id="{99F629A6-86EE-B11D-B9F9-A15647DF1D43}"/>
              </a:ext>
            </a:extLst>
          </p:cNvPr>
          <p:cNvSpPr/>
          <p:nvPr/>
        </p:nvSpPr>
        <p:spPr>
          <a:xfrm>
            <a:off x="7979849" y="4576006"/>
            <a:ext cx="747044" cy="168443"/>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3585035485"/>
      </p:ext>
    </p:extLst>
  </p:cSld>
  <p:clrMapOvr>
    <a:overrideClrMapping bg1="lt1" tx1="dk1" bg2="lt2" tx2="dk2" accent1="accent1" accent2="accent2" accent3="accent3" accent4="accent4" accent5="accent5" accent6="accent6" hlink="hlink" folHlink="folHlink"/>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B9A112D-C8D3-EF43-84CE-CC12BA483CA6}"/>
              </a:ext>
            </a:extLst>
          </p:cNvPr>
          <p:cNvSpPr>
            <a:spLocks noGrp="1"/>
          </p:cNvSpPr>
          <p:nvPr>
            <p:ph type="title"/>
          </p:nvPr>
        </p:nvSpPr>
        <p:spPr>
          <a:xfrm>
            <a:off x="728132" y="354931"/>
            <a:ext cx="9445893" cy="1116631"/>
          </a:xfrm>
        </p:spPr>
        <p:txBody>
          <a:bodyPr>
            <a:normAutofit/>
          </a:bodyPr>
          <a:lstStyle/>
          <a:p>
            <a:r>
              <a:rPr lang="it-IT" dirty="0">
                <a:solidFill>
                  <a:srgbClr val="0070C0"/>
                </a:solidFill>
                <a:latin typeface="Bernard MT Condensed" panose="02050806060905020404" pitchFamily="18" charset="77"/>
              </a:rPr>
              <a:t>PROBLEMATICHE/RISCHI ASSOCIATI PER IL PAZIENTE</a:t>
            </a:r>
          </a:p>
        </p:txBody>
      </p:sp>
      <p:sp>
        <p:nvSpPr>
          <p:cNvPr id="3" name="Segnaposto contenuto 2">
            <a:extLst>
              <a:ext uri="{FF2B5EF4-FFF2-40B4-BE49-F238E27FC236}">
                <a16:creationId xmlns:a16="http://schemas.microsoft.com/office/drawing/2014/main" id="{2B2F10F9-DCE4-2880-B282-9C4D361F5489}"/>
              </a:ext>
            </a:extLst>
          </p:cNvPr>
          <p:cNvSpPr>
            <a:spLocks noGrp="1"/>
          </p:cNvSpPr>
          <p:nvPr>
            <p:ph idx="1"/>
          </p:nvPr>
        </p:nvSpPr>
        <p:spPr>
          <a:xfrm>
            <a:off x="872067" y="1677497"/>
            <a:ext cx="10447866" cy="4271572"/>
          </a:xfrm>
        </p:spPr>
        <p:txBody>
          <a:bodyPr>
            <a:normAutofit lnSpcReduction="10000"/>
          </a:bodyPr>
          <a:lstStyle/>
          <a:p>
            <a:pPr marL="514350" indent="-514350">
              <a:buFont typeface="+mj-lt"/>
              <a:buAutoNum type="arabicPeriod"/>
            </a:pPr>
            <a:r>
              <a:rPr lang="it-IT" sz="2800" dirty="0"/>
              <a:t>Aumentato rischio di complicanze post operatorie</a:t>
            </a:r>
          </a:p>
          <a:p>
            <a:pPr marL="514350" indent="-514350">
              <a:buFont typeface="+mj-lt"/>
              <a:buAutoNum type="arabicPeriod"/>
            </a:pPr>
            <a:r>
              <a:rPr lang="it-IT" sz="2800" dirty="0"/>
              <a:t>Diverso standard di cura rispetto al paese di provenienza</a:t>
            </a:r>
          </a:p>
          <a:p>
            <a:pPr marL="514350" indent="-514350">
              <a:buFont typeface="+mj-lt"/>
              <a:buAutoNum type="arabicPeriod"/>
            </a:pPr>
            <a:r>
              <a:rPr lang="it-IT" sz="2800" dirty="0"/>
              <a:t>Inadeguato follow-up post operatorio</a:t>
            </a:r>
          </a:p>
          <a:p>
            <a:pPr marL="514350" indent="-514350">
              <a:buFont typeface="+mj-lt"/>
              <a:buAutoNum type="arabicPeriod"/>
            </a:pPr>
            <a:r>
              <a:rPr lang="it-IT" sz="2800" dirty="0"/>
              <a:t>Barriera linguistica</a:t>
            </a:r>
          </a:p>
          <a:p>
            <a:pPr marL="514350" indent="-514350">
              <a:buFont typeface="+mj-lt"/>
              <a:buAutoNum type="arabicPeriod"/>
            </a:pPr>
            <a:r>
              <a:rPr lang="it-IT" sz="2800" dirty="0"/>
              <a:t>Difficoltà legate alla permanenza all’estero e al viaggio di ritorno</a:t>
            </a:r>
          </a:p>
          <a:p>
            <a:pPr marL="514350" indent="-514350">
              <a:buFont typeface="+mj-lt"/>
              <a:buAutoNum type="arabicPeriod"/>
            </a:pPr>
            <a:r>
              <a:rPr lang="it-IT" sz="2800" dirty="0"/>
              <a:t>Difficile tutela medico-legale</a:t>
            </a:r>
          </a:p>
        </p:txBody>
      </p:sp>
      <p:sp>
        <p:nvSpPr>
          <p:cNvPr id="4" name="CasellaDiTesto 3">
            <a:extLst>
              <a:ext uri="{FF2B5EF4-FFF2-40B4-BE49-F238E27FC236}">
                <a16:creationId xmlns:a16="http://schemas.microsoft.com/office/drawing/2014/main" id="{466B6F6F-FE0B-F480-4652-D9B6BF8EECCB}"/>
              </a:ext>
            </a:extLst>
          </p:cNvPr>
          <p:cNvSpPr txBox="1"/>
          <p:nvPr/>
        </p:nvSpPr>
        <p:spPr>
          <a:xfrm>
            <a:off x="728132" y="5995237"/>
            <a:ext cx="10591801" cy="553998"/>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8900000" scaled="1"/>
            <a:tileRect/>
          </a:gradFill>
        </p:spPr>
        <p:txBody>
          <a:bodyPr wrap="square" rtlCol="0">
            <a:spAutoFit/>
          </a:bodyPr>
          <a:lstStyle/>
          <a:p>
            <a:pPr marL="171450" indent="-171450" algn="ctr">
              <a:buFontTx/>
              <a:buChar char="-"/>
            </a:pPr>
            <a:r>
              <a:rPr lang="it-IT" sz="1200" i="1" dirty="0">
                <a:solidFill>
                  <a:srgbClr val="1A1718"/>
                </a:solidFill>
                <a:effectLst/>
                <a:latin typeface="Helvetica" pitchFamily="2" charset="0"/>
              </a:rPr>
              <a:t>Mohammad </a:t>
            </a:r>
            <a:r>
              <a:rPr lang="it-IT" sz="1200" i="1" dirty="0" err="1">
                <a:solidFill>
                  <a:srgbClr val="1A1718"/>
                </a:solidFill>
                <a:effectLst/>
                <a:latin typeface="Helvetica" pitchFamily="2" charset="0"/>
              </a:rPr>
              <a:t>Tahseen</a:t>
            </a:r>
            <a:r>
              <a:rPr lang="it-IT" sz="1200" i="1" dirty="0">
                <a:solidFill>
                  <a:srgbClr val="1A1718"/>
                </a:solidFill>
                <a:effectLst/>
                <a:latin typeface="Helvetica" pitchFamily="2" charset="0"/>
              </a:rPr>
              <a:t> </a:t>
            </a:r>
            <a:r>
              <a:rPr lang="it-IT" sz="1200" i="1" dirty="0" err="1">
                <a:solidFill>
                  <a:srgbClr val="1A1718"/>
                </a:solidFill>
                <a:effectLst/>
                <a:latin typeface="Helvetica" pitchFamily="2" charset="0"/>
              </a:rPr>
              <a:t>Alkaelani</a:t>
            </a:r>
            <a:r>
              <a:rPr lang="it-IT" sz="1200" i="1" dirty="0">
                <a:solidFill>
                  <a:srgbClr val="1A1718"/>
                </a:solidFill>
                <a:effectLst/>
                <a:latin typeface="Helvetica" pitchFamily="2" charset="0"/>
              </a:rPr>
              <a:t>, </a:t>
            </a:r>
            <a:r>
              <a:rPr lang="it-IT" sz="1200" i="1" dirty="0" err="1">
                <a:solidFill>
                  <a:srgbClr val="1A1718"/>
                </a:solidFill>
                <a:effectLst/>
                <a:latin typeface="Helvetica" pitchFamily="2" charset="0"/>
              </a:rPr>
              <a:t>BS,a</a:t>
            </a:r>
            <a:r>
              <a:rPr lang="it-IT" sz="1200" i="1" dirty="0">
                <a:solidFill>
                  <a:srgbClr val="1A1718"/>
                </a:solidFill>
                <a:effectLst/>
                <a:latin typeface="Helvetica" pitchFamily="2" charset="0"/>
              </a:rPr>
              <a:t> Bilal </a:t>
            </a:r>
            <a:r>
              <a:rPr lang="it-IT" sz="1200" i="1" dirty="0" err="1">
                <a:solidFill>
                  <a:srgbClr val="1A1718"/>
                </a:solidFill>
                <a:effectLst/>
                <a:latin typeface="Helvetica" pitchFamily="2" charset="0"/>
              </a:rPr>
              <a:t>Koussayer</a:t>
            </a:r>
            <a:r>
              <a:rPr lang="it-IT" sz="1200" i="1" dirty="0">
                <a:solidFill>
                  <a:srgbClr val="1A1718"/>
                </a:solidFill>
                <a:effectLst/>
                <a:latin typeface="Helvetica" pitchFamily="2" charset="0"/>
              </a:rPr>
              <a:t>, </a:t>
            </a:r>
            <a:r>
              <a:rPr lang="it-IT" sz="1200" i="1" dirty="0" err="1">
                <a:solidFill>
                  <a:srgbClr val="1A1718"/>
                </a:solidFill>
                <a:effectLst/>
                <a:latin typeface="Helvetica" pitchFamily="2" charset="0"/>
              </a:rPr>
              <a:t>BS,b</a:t>
            </a:r>
            <a:r>
              <a:rPr lang="it-IT" sz="1200" i="1" dirty="0">
                <a:solidFill>
                  <a:srgbClr val="1A1718"/>
                </a:solidFill>
                <a:effectLst/>
                <a:latin typeface="Helvetica" pitchFamily="2" charset="0"/>
              </a:rPr>
              <a:t> Taylor Blount, </a:t>
            </a:r>
            <a:r>
              <a:rPr lang="it-IT" sz="1200" i="1" dirty="0" err="1">
                <a:solidFill>
                  <a:srgbClr val="1A1718"/>
                </a:solidFill>
                <a:effectLst/>
                <a:latin typeface="Helvetica" pitchFamily="2" charset="0"/>
              </a:rPr>
              <a:t>BS,a</a:t>
            </a:r>
            <a:r>
              <a:rPr lang="it-IT" sz="1200" i="1" dirty="0">
                <a:solidFill>
                  <a:srgbClr val="1A1718"/>
                </a:solidFill>
                <a:effectLst/>
                <a:latin typeface="Helvetica" pitchFamily="2" charset="0"/>
              </a:rPr>
              <a:t> Yusuf A. </a:t>
            </a:r>
            <a:r>
              <a:rPr lang="it-IT" sz="1200" i="1" dirty="0" err="1">
                <a:solidFill>
                  <a:srgbClr val="1A1718"/>
                </a:solidFill>
                <a:effectLst/>
                <a:latin typeface="Helvetica" pitchFamily="2" charset="0"/>
              </a:rPr>
              <a:t>Amawi</a:t>
            </a:r>
            <a:r>
              <a:rPr lang="it-IT" sz="1200" i="1" dirty="0">
                <a:solidFill>
                  <a:srgbClr val="1A1718"/>
                </a:solidFill>
                <a:effectLst/>
                <a:latin typeface="Helvetica" pitchFamily="2" charset="0"/>
              </a:rPr>
              <a:t>, </a:t>
            </a:r>
            <a:r>
              <a:rPr lang="it-IT" sz="1200" i="1" dirty="0" err="1">
                <a:solidFill>
                  <a:srgbClr val="1A1718"/>
                </a:solidFill>
                <a:effectLst/>
                <a:latin typeface="Helvetica" pitchFamily="2" charset="0"/>
              </a:rPr>
              <a:t>BS,a</a:t>
            </a:r>
            <a:r>
              <a:rPr lang="it-IT" sz="1200" i="1" dirty="0">
                <a:solidFill>
                  <a:srgbClr val="1A1718"/>
                </a:solidFill>
                <a:latin typeface="Helvetica" pitchFamily="2" charset="0"/>
              </a:rPr>
              <a:t> </a:t>
            </a:r>
            <a:r>
              <a:rPr lang="it-IT" sz="1200" i="1" dirty="0">
                <a:solidFill>
                  <a:srgbClr val="1A1718"/>
                </a:solidFill>
                <a:effectLst/>
                <a:latin typeface="Helvetica" pitchFamily="2" charset="0"/>
              </a:rPr>
              <a:t>Omar </a:t>
            </a:r>
            <a:r>
              <a:rPr lang="it-IT" sz="1200" i="1" dirty="0" err="1">
                <a:solidFill>
                  <a:srgbClr val="1A1718"/>
                </a:solidFill>
                <a:effectLst/>
                <a:latin typeface="Helvetica" pitchFamily="2" charset="0"/>
              </a:rPr>
              <a:t>Mahboob</a:t>
            </a:r>
            <a:r>
              <a:rPr lang="it-IT" sz="1200" i="1" dirty="0">
                <a:solidFill>
                  <a:srgbClr val="1A1718"/>
                </a:solidFill>
                <a:effectLst/>
                <a:latin typeface="Helvetica" pitchFamily="2" charset="0"/>
              </a:rPr>
              <a:t>, </a:t>
            </a:r>
            <a:r>
              <a:rPr lang="it-IT" sz="1200" i="1" dirty="0" err="1">
                <a:solidFill>
                  <a:srgbClr val="1A1718"/>
                </a:solidFill>
                <a:effectLst/>
                <a:latin typeface="Helvetica" pitchFamily="2" charset="0"/>
              </a:rPr>
              <a:t>BMSc,a</a:t>
            </a:r>
            <a:r>
              <a:rPr lang="it-IT" sz="1200" i="1" dirty="0">
                <a:solidFill>
                  <a:srgbClr val="1A1718"/>
                </a:solidFill>
                <a:effectLst/>
                <a:latin typeface="Helvetica" pitchFamily="2" charset="0"/>
              </a:rPr>
              <a:t> Nicole K. Le, MD, </a:t>
            </a:r>
            <a:r>
              <a:rPr lang="it-IT" sz="1200" i="1" dirty="0" err="1">
                <a:solidFill>
                  <a:srgbClr val="1A1718"/>
                </a:solidFill>
                <a:effectLst/>
                <a:latin typeface="Helvetica" pitchFamily="2" charset="0"/>
              </a:rPr>
              <a:t>MPH,b</a:t>
            </a:r>
            <a:r>
              <a:rPr lang="it-IT" sz="1200" i="1" dirty="0">
                <a:solidFill>
                  <a:srgbClr val="1A1718"/>
                </a:solidFill>
                <a:effectLst/>
                <a:latin typeface="Helvetica" pitchFamily="2" charset="0"/>
              </a:rPr>
              <a:t> </a:t>
            </a:r>
            <a:r>
              <a:rPr lang="it-IT" sz="1200" i="1" dirty="0" err="1">
                <a:solidFill>
                  <a:srgbClr val="1A1718"/>
                </a:solidFill>
                <a:effectLst/>
                <a:latin typeface="Helvetica" pitchFamily="2" charset="0"/>
              </a:rPr>
              <a:t>Anamaria</a:t>
            </a:r>
            <a:r>
              <a:rPr lang="it-IT" sz="1200" i="1" dirty="0">
                <a:solidFill>
                  <a:srgbClr val="1A1718"/>
                </a:solidFill>
                <a:effectLst/>
                <a:latin typeface="Helvetica" pitchFamily="2" charset="0"/>
              </a:rPr>
              <a:t> </a:t>
            </a:r>
            <a:r>
              <a:rPr lang="it-IT" sz="1200" i="1" dirty="0" err="1">
                <a:solidFill>
                  <a:srgbClr val="1A1718"/>
                </a:solidFill>
                <a:effectLst/>
                <a:latin typeface="Helvetica" pitchFamily="2" charset="0"/>
              </a:rPr>
              <a:t>Parus</a:t>
            </a:r>
            <a:r>
              <a:rPr lang="it-IT" sz="1200" i="1" dirty="0">
                <a:solidFill>
                  <a:srgbClr val="1A1718"/>
                </a:solidFill>
                <a:effectLst/>
                <a:latin typeface="Helvetica" pitchFamily="2" charset="0"/>
              </a:rPr>
              <a:t>, </a:t>
            </a:r>
            <a:r>
              <a:rPr lang="it-IT" sz="1200" i="1" dirty="0" err="1">
                <a:solidFill>
                  <a:srgbClr val="1A1718"/>
                </a:solidFill>
                <a:effectLst/>
                <a:latin typeface="Helvetica" pitchFamily="2" charset="0"/>
              </a:rPr>
              <a:t>MD,b</a:t>
            </a:r>
            <a:r>
              <a:rPr lang="it-IT" sz="1200" i="1" dirty="0">
                <a:solidFill>
                  <a:srgbClr val="1A1718"/>
                </a:solidFill>
                <a:effectLst/>
                <a:latin typeface="Helvetica" pitchFamily="2" charset="0"/>
              </a:rPr>
              <a:t> and Jared Troy, </a:t>
            </a:r>
            <a:r>
              <a:rPr lang="it-IT" sz="1200" i="1" dirty="0" err="1">
                <a:solidFill>
                  <a:srgbClr val="1A1718"/>
                </a:solidFill>
                <a:effectLst/>
                <a:latin typeface="Helvetica" pitchFamily="2" charset="0"/>
              </a:rPr>
              <a:t>MDb</a:t>
            </a:r>
            <a:r>
              <a:rPr lang="it-IT" sz="1200" i="1" dirty="0">
                <a:solidFill>
                  <a:srgbClr val="1A1718"/>
                </a:solidFill>
                <a:latin typeface="Helvetica" pitchFamily="2" charset="0"/>
              </a:rPr>
              <a:t> - </a:t>
            </a:r>
            <a:r>
              <a:rPr lang="it-IT" sz="1200" i="1" dirty="0" err="1">
                <a:solidFill>
                  <a:srgbClr val="1A1718"/>
                </a:solidFill>
                <a:effectLst/>
                <a:latin typeface="Helvetica" pitchFamily="2" charset="0"/>
              </a:rPr>
              <a:t>Complications</a:t>
            </a:r>
            <a:r>
              <a:rPr lang="it-IT" sz="1200" i="1" dirty="0">
                <a:solidFill>
                  <a:srgbClr val="1A1718"/>
                </a:solidFill>
                <a:effectLst/>
                <a:latin typeface="Helvetica" pitchFamily="2" charset="0"/>
              </a:rPr>
              <a:t> of </a:t>
            </a:r>
            <a:r>
              <a:rPr lang="it-IT" sz="1200" i="1" dirty="0" err="1">
                <a:solidFill>
                  <a:srgbClr val="1A1718"/>
                </a:solidFill>
                <a:effectLst/>
                <a:latin typeface="Helvetica" pitchFamily="2" charset="0"/>
              </a:rPr>
              <a:t>Medical</a:t>
            </a:r>
            <a:r>
              <a:rPr lang="it-IT" sz="1200" i="1" dirty="0">
                <a:solidFill>
                  <a:srgbClr val="1A1718"/>
                </a:solidFill>
                <a:effectLst/>
                <a:latin typeface="Helvetica" pitchFamily="2" charset="0"/>
              </a:rPr>
              <a:t> </a:t>
            </a:r>
            <a:r>
              <a:rPr lang="it-IT" sz="1200" i="1" dirty="0" err="1">
                <a:solidFill>
                  <a:srgbClr val="1A1718"/>
                </a:solidFill>
                <a:effectLst/>
                <a:latin typeface="Helvetica" pitchFamily="2" charset="0"/>
              </a:rPr>
              <a:t>Tourism</a:t>
            </a:r>
            <a:r>
              <a:rPr lang="it-IT" sz="1200" i="1" dirty="0">
                <a:solidFill>
                  <a:srgbClr val="1A1718"/>
                </a:solidFill>
                <a:effectLst/>
                <a:latin typeface="Helvetica" pitchFamily="2" charset="0"/>
              </a:rPr>
              <a:t> in </a:t>
            </a:r>
            <a:r>
              <a:rPr lang="it-IT" sz="1200" i="1" dirty="0" err="1">
                <a:solidFill>
                  <a:srgbClr val="1A1718"/>
                </a:solidFill>
                <a:effectLst/>
                <a:latin typeface="Helvetica" pitchFamily="2" charset="0"/>
              </a:rPr>
              <a:t>Aesthetic</a:t>
            </a:r>
            <a:r>
              <a:rPr lang="it-IT" sz="1200" i="1" dirty="0">
                <a:solidFill>
                  <a:srgbClr val="1A1718"/>
                </a:solidFill>
                <a:effectLst/>
                <a:latin typeface="Helvetica" pitchFamily="2" charset="0"/>
              </a:rPr>
              <a:t> Surgery</a:t>
            </a:r>
            <a:r>
              <a:rPr lang="it-IT" sz="1200" i="1" dirty="0">
                <a:solidFill>
                  <a:srgbClr val="1A1718"/>
                </a:solidFill>
                <a:latin typeface="Helvetica" pitchFamily="2" charset="0"/>
              </a:rPr>
              <a:t> - </a:t>
            </a:r>
            <a:r>
              <a:rPr lang="it-IT" sz="1200" i="1" dirty="0">
                <a:solidFill>
                  <a:srgbClr val="1A1718"/>
                </a:solidFill>
                <a:effectLst/>
                <a:latin typeface="Helvetica" pitchFamily="2" charset="0"/>
              </a:rPr>
              <a:t>A </a:t>
            </a:r>
            <a:r>
              <a:rPr lang="it-IT" sz="1200" i="1" dirty="0" err="1">
                <a:solidFill>
                  <a:srgbClr val="1A1718"/>
                </a:solidFill>
                <a:effectLst/>
                <a:latin typeface="Helvetica" pitchFamily="2" charset="0"/>
              </a:rPr>
              <a:t>Systematic</a:t>
            </a:r>
            <a:r>
              <a:rPr lang="it-IT" dirty="0">
                <a:solidFill>
                  <a:srgbClr val="1A1718"/>
                </a:solidFill>
                <a:effectLst/>
                <a:latin typeface="Helvetica" pitchFamily="2" charset="0"/>
              </a:rPr>
              <a:t> </a:t>
            </a:r>
            <a:r>
              <a:rPr lang="it-IT" sz="1200" dirty="0">
                <a:solidFill>
                  <a:srgbClr val="1A1718"/>
                </a:solidFill>
                <a:effectLst/>
                <a:latin typeface="Helvetica" pitchFamily="2" charset="0"/>
              </a:rPr>
              <a:t>Review</a:t>
            </a:r>
          </a:p>
        </p:txBody>
      </p:sp>
    </p:spTree>
    <p:extLst>
      <p:ext uri="{BB962C8B-B14F-4D97-AF65-F5344CB8AC3E}">
        <p14:creationId xmlns:p14="http://schemas.microsoft.com/office/powerpoint/2010/main" val="294721966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EEBE12E-9FE9-B47C-FB5C-81ABD4350E85}"/>
              </a:ext>
            </a:extLst>
          </p:cNvPr>
          <p:cNvSpPr>
            <a:spLocks noGrp="1"/>
          </p:cNvSpPr>
          <p:nvPr>
            <p:ph type="title"/>
          </p:nvPr>
        </p:nvSpPr>
        <p:spPr>
          <a:xfrm>
            <a:off x="728133" y="288145"/>
            <a:ext cx="9601200" cy="849086"/>
          </a:xfrm>
        </p:spPr>
        <p:txBody>
          <a:bodyPr/>
          <a:lstStyle/>
          <a:p>
            <a:r>
              <a:rPr lang="it-IT" dirty="0">
                <a:solidFill>
                  <a:srgbClr val="0070C0"/>
                </a:solidFill>
                <a:latin typeface="Bernard MT Condensed" panose="02050806060905020404" pitchFamily="18" charset="77"/>
              </a:rPr>
              <a:t>COMPLICANZE</a:t>
            </a:r>
          </a:p>
        </p:txBody>
      </p:sp>
      <p:sp>
        <p:nvSpPr>
          <p:cNvPr id="4" name="CasellaDiTesto 3">
            <a:extLst>
              <a:ext uri="{FF2B5EF4-FFF2-40B4-BE49-F238E27FC236}">
                <a16:creationId xmlns:a16="http://schemas.microsoft.com/office/drawing/2014/main" id="{D164B289-7502-6842-F823-556CFCA5056C}"/>
              </a:ext>
            </a:extLst>
          </p:cNvPr>
          <p:cNvSpPr txBox="1"/>
          <p:nvPr/>
        </p:nvSpPr>
        <p:spPr>
          <a:xfrm>
            <a:off x="1215189" y="5981700"/>
            <a:ext cx="9822925" cy="553998"/>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0" scaled="1"/>
            <a:tileRect/>
          </a:gradFill>
        </p:spPr>
        <p:txBody>
          <a:bodyPr wrap="square" rtlCol="0">
            <a:spAutoFit/>
          </a:bodyPr>
          <a:lstStyle/>
          <a:p>
            <a:r>
              <a:rPr lang="it-IT" sz="1200" i="1" dirty="0">
                <a:solidFill>
                  <a:srgbClr val="1A1718"/>
                </a:solidFill>
                <a:effectLst/>
                <a:latin typeface="Helvetica" pitchFamily="2" charset="0"/>
              </a:rPr>
              <a:t>Mohammad </a:t>
            </a:r>
            <a:r>
              <a:rPr lang="it-IT" sz="1200" i="1" dirty="0" err="1">
                <a:solidFill>
                  <a:srgbClr val="1A1718"/>
                </a:solidFill>
                <a:effectLst/>
                <a:latin typeface="Helvetica" pitchFamily="2" charset="0"/>
              </a:rPr>
              <a:t>Tahseen</a:t>
            </a:r>
            <a:r>
              <a:rPr lang="it-IT" sz="1200" i="1" dirty="0">
                <a:solidFill>
                  <a:srgbClr val="1A1718"/>
                </a:solidFill>
                <a:effectLst/>
                <a:latin typeface="Helvetica" pitchFamily="2" charset="0"/>
              </a:rPr>
              <a:t> </a:t>
            </a:r>
            <a:r>
              <a:rPr lang="it-IT" sz="1200" i="1" dirty="0" err="1">
                <a:solidFill>
                  <a:srgbClr val="1A1718"/>
                </a:solidFill>
                <a:effectLst/>
                <a:latin typeface="Helvetica" pitchFamily="2" charset="0"/>
              </a:rPr>
              <a:t>Alkaelani</a:t>
            </a:r>
            <a:r>
              <a:rPr lang="it-IT" sz="1200" i="1" dirty="0">
                <a:solidFill>
                  <a:srgbClr val="1A1718"/>
                </a:solidFill>
                <a:effectLst/>
                <a:latin typeface="Helvetica" pitchFamily="2" charset="0"/>
              </a:rPr>
              <a:t>, </a:t>
            </a:r>
            <a:r>
              <a:rPr lang="it-IT" sz="1200" i="1" dirty="0" err="1">
                <a:solidFill>
                  <a:srgbClr val="1A1718"/>
                </a:solidFill>
                <a:effectLst/>
                <a:latin typeface="Helvetica" pitchFamily="2" charset="0"/>
              </a:rPr>
              <a:t>BS,a</a:t>
            </a:r>
            <a:r>
              <a:rPr lang="it-IT" sz="1200" i="1" dirty="0">
                <a:solidFill>
                  <a:srgbClr val="1A1718"/>
                </a:solidFill>
                <a:effectLst/>
                <a:latin typeface="Helvetica" pitchFamily="2" charset="0"/>
              </a:rPr>
              <a:t> Bilal </a:t>
            </a:r>
            <a:r>
              <a:rPr lang="it-IT" sz="1200" i="1" dirty="0" err="1">
                <a:solidFill>
                  <a:srgbClr val="1A1718"/>
                </a:solidFill>
                <a:effectLst/>
                <a:latin typeface="Helvetica" pitchFamily="2" charset="0"/>
              </a:rPr>
              <a:t>Koussayer</a:t>
            </a:r>
            <a:r>
              <a:rPr lang="it-IT" sz="1200" i="1" dirty="0">
                <a:solidFill>
                  <a:srgbClr val="1A1718"/>
                </a:solidFill>
                <a:effectLst/>
                <a:latin typeface="Helvetica" pitchFamily="2" charset="0"/>
              </a:rPr>
              <a:t>, </a:t>
            </a:r>
            <a:r>
              <a:rPr lang="it-IT" sz="1200" i="1" dirty="0" err="1">
                <a:solidFill>
                  <a:srgbClr val="1A1718"/>
                </a:solidFill>
                <a:effectLst/>
                <a:latin typeface="Helvetica" pitchFamily="2" charset="0"/>
              </a:rPr>
              <a:t>BS,b</a:t>
            </a:r>
            <a:r>
              <a:rPr lang="it-IT" sz="1200" i="1" dirty="0">
                <a:solidFill>
                  <a:srgbClr val="1A1718"/>
                </a:solidFill>
                <a:effectLst/>
                <a:latin typeface="Helvetica" pitchFamily="2" charset="0"/>
              </a:rPr>
              <a:t> Taylor Blount, </a:t>
            </a:r>
            <a:r>
              <a:rPr lang="it-IT" sz="1200" i="1" dirty="0" err="1">
                <a:solidFill>
                  <a:srgbClr val="1A1718"/>
                </a:solidFill>
                <a:effectLst/>
                <a:latin typeface="Helvetica" pitchFamily="2" charset="0"/>
              </a:rPr>
              <a:t>BS,a</a:t>
            </a:r>
            <a:r>
              <a:rPr lang="it-IT" sz="1200" i="1" dirty="0">
                <a:solidFill>
                  <a:srgbClr val="1A1718"/>
                </a:solidFill>
                <a:effectLst/>
                <a:latin typeface="Helvetica" pitchFamily="2" charset="0"/>
              </a:rPr>
              <a:t> Yusuf A. </a:t>
            </a:r>
            <a:r>
              <a:rPr lang="it-IT" sz="1200" i="1" dirty="0" err="1">
                <a:solidFill>
                  <a:srgbClr val="1A1718"/>
                </a:solidFill>
                <a:effectLst/>
                <a:latin typeface="Helvetica" pitchFamily="2" charset="0"/>
              </a:rPr>
              <a:t>Amawi</a:t>
            </a:r>
            <a:r>
              <a:rPr lang="it-IT" sz="1200" i="1" dirty="0">
                <a:solidFill>
                  <a:srgbClr val="1A1718"/>
                </a:solidFill>
                <a:effectLst/>
                <a:latin typeface="Helvetica" pitchFamily="2" charset="0"/>
              </a:rPr>
              <a:t>, </a:t>
            </a:r>
            <a:r>
              <a:rPr lang="it-IT" sz="1200" i="1" dirty="0" err="1">
                <a:solidFill>
                  <a:srgbClr val="1A1718"/>
                </a:solidFill>
                <a:effectLst/>
                <a:latin typeface="Helvetica" pitchFamily="2" charset="0"/>
              </a:rPr>
              <a:t>BS,a</a:t>
            </a:r>
            <a:r>
              <a:rPr lang="it-IT" sz="1200" i="1" dirty="0">
                <a:solidFill>
                  <a:srgbClr val="1A1718"/>
                </a:solidFill>
                <a:latin typeface="Helvetica" pitchFamily="2" charset="0"/>
              </a:rPr>
              <a:t> </a:t>
            </a:r>
            <a:r>
              <a:rPr lang="it-IT" sz="1200" i="1" dirty="0">
                <a:solidFill>
                  <a:srgbClr val="1A1718"/>
                </a:solidFill>
                <a:effectLst/>
                <a:latin typeface="Helvetica" pitchFamily="2" charset="0"/>
              </a:rPr>
              <a:t>Omar </a:t>
            </a:r>
            <a:r>
              <a:rPr lang="it-IT" sz="1200" i="1" dirty="0" err="1">
                <a:solidFill>
                  <a:srgbClr val="1A1718"/>
                </a:solidFill>
                <a:effectLst/>
                <a:latin typeface="Helvetica" pitchFamily="2" charset="0"/>
              </a:rPr>
              <a:t>Mahboob</a:t>
            </a:r>
            <a:r>
              <a:rPr lang="it-IT" sz="1200" i="1" dirty="0">
                <a:solidFill>
                  <a:srgbClr val="1A1718"/>
                </a:solidFill>
                <a:effectLst/>
                <a:latin typeface="Helvetica" pitchFamily="2" charset="0"/>
              </a:rPr>
              <a:t>, </a:t>
            </a:r>
            <a:r>
              <a:rPr lang="it-IT" sz="1200" i="1" dirty="0" err="1">
                <a:solidFill>
                  <a:srgbClr val="1A1718"/>
                </a:solidFill>
                <a:effectLst/>
                <a:latin typeface="Helvetica" pitchFamily="2" charset="0"/>
              </a:rPr>
              <a:t>BMSc,a</a:t>
            </a:r>
            <a:r>
              <a:rPr lang="it-IT" sz="1200" i="1" dirty="0">
                <a:solidFill>
                  <a:srgbClr val="1A1718"/>
                </a:solidFill>
                <a:effectLst/>
                <a:latin typeface="Helvetica" pitchFamily="2" charset="0"/>
              </a:rPr>
              <a:t> Nicole K. Le, MD, </a:t>
            </a:r>
            <a:r>
              <a:rPr lang="it-IT" sz="1200" i="1" dirty="0" err="1">
                <a:solidFill>
                  <a:srgbClr val="1A1718"/>
                </a:solidFill>
                <a:effectLst/>
                <a:latin typeface="Helvetica" pitchFamily="2" charset="0"/>
              </a:rPr>
              <a:t>MPH,b</a:t>
            </a:r>
            <a:r>
              <a:rPr lang="it-IT" sz="1200" i="1" dirty="0">
                <a:solidFill>
                  <a:srgbClr val="1A1718"/>
                </a:solidFill>
                <a:effectLst/>
                <a:latin typeface="Helvetica" pitchFamily="2" charset="0"/>
              </a:rPr>
              <a:t> </a:t>
            </a:r>
            <a:r>
              <a:rPr lang="it-IT" sz="1200" i="1" dirty="0" err="1">
                <a:solidFill>
                  <a:srgbClr val="1A1718"/>
                </a:solidFill>
                <a:effectLst/>
                <a:latin typeface="Helvetica" pitchFamily="2" charset="0"/>
              </a:rPr>
              <a:t>Anamaria</a:t>
            </a:r>
            <a:r>
              <a:rPr lang="it-IT" sz="1200" i="1" dirty="0">
                <a:solidFill>
                  <a:srgbClr val="1A1718"/>
                </a:solidFill>
                <a:effectLst/>
                <a:latin typeface="Helvetica" pitchFamily="2" charset="0"/>
              </a:rPr>
              <a:t> </a:t>
            </a:r>
            <a:r>
              <a:rPr lang="it-IT" sz="1200" i="1" dirty="0" err="1">
                <a:solidFill>
                  <a:srgbClr val="1A1718"/>
                </a:solidFill>
                <a:effectLst/>
                <a:latin typeface="Helvetica" pitchFamily="2" charset="0"/>
              </a:rPr>
              <a:t>Parus</a:t>
            </a:r>
            <a:r>
              <a:rPr lang="it-IT" sz="1200" i="1" dirty="0">
                <a:solidFill>
                  <a:srgbClr val="1A1718"/>
                </a:solidFill>
                <a:effectLst/>
                <a:latin typeface="Helvetica" pitchFamily="2" charset="0"/>
              </a:rPr>
              <a:t>, </a:t>
            </a:r>
            <a:r>
              <a:rPr lang="it-IT" sz="1200" i="1" dirty="0" err="1">
                <a:solidFill>
                  <a:srgbClr val="1A1718"/>
                </a:solidFill>
                <a:effectLst/>
                <a:latin typeface="Helvetica" pitchFamily="2" charset="0"/>
              </a:rPr>
              <a:t>MD,b</a:t>
            </a:r>
            <a:r>
              <a:rPr lang="it-IT" sz="1200" i="1" dirty="0">
                <a:solidFill>
                  <a:srgbClr val="1A1718"/>
                </a:solidFill>
                <a:effectLst/>
                <a:latin typeface="Helvetica" pitchFamily="2" charset="0"/>
              </a:rPr>
              <a:t> and Jared Troy, </a:t>
            </a:r>
            <a:r>
              <a:rPr lang="it-IT" sz="1200" i="1" dirty="0" err="1">
                <a:solidFill>
                  <a:srgbClr val="1A1718"/>
                </a:solidFill>
                <a:effectLst/>
                <a:latin typeface="Helvetica" pitchFamily="2" charset="0"/>
              </a:rPr>
              <a:t>MDb</a:t>
            </a:r>
            <a:r>
              <a:rPr lang="it-IT" sz="1200" i="1" dirty="0">
                <a:solidFill>
                  <a:srgbClr val="1A1718"/>
                </a:solidFill>
                <a:latin typeface="Helvetica" pitchFamily="2" charset="0"/>
              </a:rPr>
              <a:t> - </a:t>
            </a:r>
            <a:r>
              <a:rPr lang="it-IT" sz="1200" i="1" dirty="0" err="1">
                <a:solidFill>
                  <a:srgbClr val="1A1718"/>
                </a:solidFill>
                <a:effectLst/>
                <a:latin typeface="Helvetica" pitchFamily="2" charset="0"/>
              </a:rPr>
              <a:t>Complications</a:t>
            </a:r>
            <a:r>
              <a:rPr lang="it-IT" sz="1200" i="1" dirty="0">
                <a:solidFill>
                  <a:srgbClr val="1A1718"/>
                </a:solidFill>
                <a:effectLst/>
                <a:latin typeface="Helvetica" pitchFamily="2" charset="0"/>
              </a:rPr>
              <a:t> of </a:t>
            </a:r>
            <a:r>
              <a:rPr lang="it-IT" sz="1200" i="1" dirty="0" err="1">
                <a:solidFill>
                  <a:srgbClr val="1A1718"/>
                </a:solidFill>
                <a:effectLst/>
                <a:latin typeface="Helvetica" pitchFamily="2" charset="0"/>
              </a:rPr>
              <a:t>Medical</a:t>
            </a:r>
            <a:r>
              <a:rPr lang="it-IT" sz="1200" i="1" dirty="0">
                <a:solidFill>
                  <a:srgbClr val="1A1718"/>
                </a:solidFill>
                <a:effectLst/>
                <a:latin typeface="Helvetica" pitchFamily="2" charset="0"/>
              </a:rPr>
              <a:t> </a:t>
            </a:r>
            <a:r>
              <a:rPr lang="it-IT" sz="1200" i="1" dirty="0" err="1">
                <a:solidFill>
                  <a:srgbClr val="1A1718"/>
                </a:solidFill>
                <a:effectLst/>
                <a:latin typeface="Helvetica" pitchFamily="2" charset="0"/>
              </a:rPr>
              <a:t>Tourism</a:t>
            </a:r>
            <a:r>
              <a:rPr lang="it-IT" sz="1200" i="1" dirty="0">
                <a:solidFill>
                  <a:srgbClr val="1A1718"/>
                </a:solidFill>
                <a:effectLst/>
                <a:latin typeface="Helvetica" pitchFamily="2" charset="0"/>
              </a:rPr>
              <a:t> in </a:t>
            </a:r>
            <a:r>
              <a:rPr lang="it-IT" sz="1200" i="1" dirty="0" err="1">
                <a:solidFill>
                  <a:srgbClr val="1A1718"/>
                </a:solidFill>
                <a:effectLst/>
                <a:latin typeface="Helvetica" pitchFamily="2" charset="0"/>
              </a:rPr>
              <a:t>Aesthetic</a:t>
            </a:r>
            <a:r>
              <a:rPr lang="it-IT" sz="1200" i="1" dirty="0">
                <a:solidFill>
                  <a:srgbClr val="1A1718"/>
                </a:solidFill>
                <a:effectLst/>
                <a:latin typeface="Helvetica" pitchFamily="2" charset="0"/>
              </a:rPr>
              <a:t> Surgery</a:t>
            </a:r>
            <a:r>
              <a:rPr lang="it-IT" sz="1200" i="1" dirty="0">
                <a:solidFill>
                  <a:srgbClr val="1A1718"/>
                </a:solidFill>
                <a:latin typeface="Helvetica" pitchFamily="2" charset="0"/>
              </a:rPr>
              <a:t> - </a:t>
            </a:r>
            <a:r>
              <a:rPr lang="it-IT" sz="1200" i="1" dirty="0">
                <a:solidFill>
                  <a:srgbClr val="1A1718"/>
                </a:solidFill>
                <a:effectLst/>
                <a:latin typeface="Helvetica" pitchFamily="2" charset="0"/>
              </a:rPr>
              <a:t>A </a:t>
            </a:r>
            <a:r>
              <a:rPr lang="it-IT" sz="1200" i="1" dirty="0" err="1">
                <a:solidFill>
                  <a:srgbClr val="1A1718"/>
                </a:solidFill>
                <a:effectLst/>
                <a:latin typeface="Helvetica" pitchFamily="2" charset="0"/>
              </a:rPr>
              <a:t>Systematic</a:t>
            </a:r>
            <a:r>
              <a:rPr lang="it-IT" dirty="0">
                <a:solidFill>
                  <a:srgbClr val="1A1718"/>
                </a:solidFill>
                <a:effectLst/>
                <a:latin typeface="Helvetica" pitchFamily="2" charset="0"/>
              </a:rPr>
              <a:t> </a:t>
            </a:r>
            <a:r>
              <a:rPr lang="it-IT" sz="1200" dirty="0">
                <a:solidFill>
                  <a:srgbClr val="1A1718"/>
                </a:solidFill>
                <a:effectLst/>
                <a:latin typeface="Helvetica" pitchFamily="2" charset="0"/>
              </a:rPr>
              <a:t>Review</a:t>
            </a:r>
          </a:p>
        </p:txBody>
      </p:sp>
      <p:pic>
        <p:nvPicPr>
          <p:cNvPr id="7" name="Immagine 6">
            <a:extLst>
              <a:ext uri="{FF2B5EF4-FFF2-40B4-BE49-F238E27FC236}">
                <a16:creationId xmlns:a16="http://schemas.microsoft.com/office/drawing/2014/main" id="{23151103-52AA-DB93-6BC5-E2348BA67DB5}"/>
              </a:ext>
            </a:extLst>
          </p:cNvPr>
          <p:cNvPicPr>
            <a:picLocks noChangeAspect="1"/>
          </p:cNvPicPr>
          <p:nvPr/>
        </p:nvPicPr>
        <p:blipFill>
          <a:blip r:embed="rId3"/>
          <a:stretch>
            <a:fillRect/>
          </a:stretch>
        </p:blipFill>
        <p:spPr>
          <a:xfrm>
            <a:off x="2253116" y="1031092"/>
            <a:ext cx="7947024" cy="4795815"/>
          </a:xfrm>
          <a:prstGeom prst="rect">
            <a:avLst/>
          </a:prstGeom>
        </p:spPr>
      </p:pic>
    </p:spTree>
    <p:extLst>
      <p:ext uri="{BB962C8B-B14F-4D97-AF65-F5344CB8AC3E}">
        <p14:creationId xmlns:p14="http://schemas.microsoft.com/office/powerpoint/2010/main" val="235532576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059D236D-50E3-A43D-96FD-AB1C1B2956C1}"/>
              </a:ext>
            </a:extLst>
          </p:cNvPr>
          <p:cNvSpPr>
            <a:spLocks noGrp="1"/>
          </p:cNvSpPr>
          <p:nvPr>
            <p:ph idx="1"/>
          </p:nvPr>
        </p:nvSpPr>
        <p:spPr>
          <a:xfrm>
            <a:off x="724895" y="1803400"/>
            <a:ext cx="8534400" cy="3615267"/>
          </a:xfr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0" scaled="1"/>
            <a:tileRect/>
          </a:gradFill>
        </p:spPr>
        <p:txBody>
          <a:bodyPr>
            <a:normAutofit fontScale="92500" lnSpcReduction="10000"/>
          </a:bodyPr>
          <a:lstStyle/>
          <a:p>
            <a:r>
              <a:rPr lang="it-IT" dirty="0"/>
              <a:t>Barriera linguistica </a:t>
            </a:r>
          </a:p>
          <a:p>
            <a:r>
              <a:rPr lang="it-IT" dirty="0"/>
              <a:t>Impossibilità nel reperire documentazione clinica circa le procedure eseguite</a:t>
            </a:r>
          </a:p>
          <a:p>
            <a:r>
              <a:rPr lang="it-IT" dirty="0"/>
              <a:t>Difficoltà da parte dei pazienti nel descrivere il tipo di procedure alla quale sono state sottoposte </a:t>
            </a:r>
          </a:p>
          <a:p>
            <a:r>
              <a:rPr lang="it-IT" dirty="0"/>
              <a:t>Impossibilità a fornire un recapiti della struttura/ capo equipe alla quale si sono affidati</a:t>
            </a:r>
          </a:p>
          <a:p>
            <a:r>
              <a:rPr lang="it-IT" dirty="0"/>
              <a:t>Difficoltà nella gestione del paziente non coperto dal SSN</a:t>
            </a:r>
          </a:p>
          <a:p>
            <a:r>
              <a:rPr lang="it-IT" dirty="0"/>
              <a:t>Follow up</a:t>
            </a:r>
          </a:p>
          <a:p>
            <a:r>
              <a:rPr lang="it-IT" dirty="0"/>
              <a:t>controversie di natura medico-legali</a:t>
            </a:r>
          </a:p>
        </p:txBody>
      </p:sp>
      <p:sp>
        <p:nvSpPr>
          <p:cNvPr id="7" name="Titolo 1">
            <a:extLst>
              <a:ext uri="{FF2B5EF4-FFF2-40B4-BE49-F238E27FC236}">
                <a16:creationId xmlns:a16="http://schemas.microsoft.com/office/drawing/2014/main" id="{175E6A1A-5378-A4D8-C6E5-518544CB88EE}"/>
              </a:ext>
            </a:extLst>
          </p:cNvPr>
          <p:cNvSpPr>
            <a:spLocks noGrp="1"/>
          </p:cNvSpPr>
          <p:nvPr>
            <p:ph type="title"/>
          </p:nvPr>
        </p:nvSpPr>
        <p:spPr>
          <a:xfrm>
            <a:off x="724895" y="457198"/>
            <a:ext cx="7443745" cy="1421583"/>
          </a:xfrm>
        </p:spPr>
        <p:txBody>
          <a:bodyPr>
            <a:normAutofit/>
          </a:bodyPr>
          <a:lstStyle/>
          <a:p>
            <a:pPr algn="ctr"/>
            <a:r>
              <a:rPr lang="it-IT" dirty="0">
                <a:solidFill>
                  <a:srgbClr val="0070C0"/>
                </a:solidFill>
                <a:latin typeface="Bernard MT Condensed" panose="02050806060905020404" pitchFamily="18" charset="77"/>
              </a:rPr>
              <a:t>GESTIONE/TRATTAMENTO, DIFFICOLTA’ ASSOCIATE </a:t>
            </a:r>
          </a:p>
        </p:txBody>
      </p:sp>
      <p:pic>
        <p:nvPicPr>
          <p:cNvPr id="1028" name="Picture 4" descr="Problem icons for free download | Freepik">
            <a:extLst>
              <a:ext uri="{FF2B5EF4-FFF2-40B4-BE49-F238E27FC236}">
                <a16:creationId xmlns:a16="http://schemas.microsoft.com/office/drawing/2014/main" id="{C1DAF0EA-DD36-D201-8166-A01CBC8C129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62520" y="177800"/>
            <a:ext cx="1625600" cy="1625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8383581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a:extLst>
              <a:ext uri="{FF2B5EF4-FFF2-40B4-BE49-F238E27FC236}">
                <a16:creationId xmlns:a16="http://schemas.microsoft.com/office/drawing/2014/main" id="{142201DB-C9E0-45C9-219D-39552C424AED}"/>
              </a:ext>
            </a:extLst>
          </p:cNvPr>
          <p:cNvPicPr>
            <a:picLocks noGrp="1" noChangeAspect="1"/>
          </p:cNvPicPr>
          <p:nvPr>
            <p:ph idx="1"/>
          </p:nvPr>
        </p:nvPicPr>
        <p:blipFill>
          <a:blip r:embed="rId3"/>
          <a:srcRect l="2365" t="1" r="1710" b="50635"/>
          <a:stretch/>
        </p:blipFill>
        <p:spPr>
          <a:xfrm>
            <a:off x="1194307" y="1831327"/>
            <a:ext cx="5172626" cy="4081020"/>
          </a:xfrm>
          <a:prstGeom prst="rect">
            <a:avLst/>
          </a:prstGeom>
        </p:spPr>
      </p:pic>
      <p:pic>
        <p:nvPicPr>
          <p:cNvPr id="5" name="Immagine 4">
            <a:extLst>
              <a:ext uri="{FF2B5EF4-FFF2-40B4-BE49-F238E27FC236}">
                <a16:creationId xmlns:a16="http://schemas.microsoft.com/office/drawing/2014/main" id="{809ED019-3215-A937-133A-2FA8AD201D4D}"/>
              </a:ext>
            </a:extLst>
          </p:cNvPr>
          <p:cNvPicPr>
            <a:picLocks noChangeAspect="1"/>
          </p:cNvPicPr>
          <p:nvPr/>
        </p:nvPicPr>
        <p:blipFill>
          <a:blip r:embed="rId4"/>
          <a:srcRect l="662" t="1935" r="1337" b="3051"/>
          <a:stretch/>
        </p:blipFill>
        <p:spPr>
          <a:xfrm>
            <a:off x="6579108" y="1831327"/>
            <a:ext cx="5172626" cy="4081020"/>
          </a:xfrm>
          <a:prstGeom prst="rect">
            <a:avLst/>
          </a:prstGeom>
        </p:spPr>
      </p:pic>
      <p:sp>
        <p:nvSpPr>
          <p:cNvPr id="8" name="Titolo 1">
            <a:extLst>
              <a:ext uri="{FF2B5EF4-FFF2-40B4-BE49-F238E27FC236}">
                <a16:creationId xmlns:a16="http://schemas.microsoft.com/office/drawing/2014/main" id="{70813714-C29E-6EA4-A0C7-FE7F736DB426}"/>
              </a:ext>
            </a:extLst>
          </p:cNvPr>
          <p:cNvSpPr>
            <a:spLocks noGrp="1"/>
          </p:cNvSpPr>
          <p:nvPr>
            <p:ph type="title"/>
          </p:nvPr>
        </p:nvSpPr>
        <p:spPr>
          <a:xfrm>
            <a:off x="982133" y="1184729"/>
            <a:ext cx="10769601" cy="573668"/>
          </a:xfrm>
        </p:spPr>
        <p:txBody>
          <a:bodyPr>
            <a:normAutofit fontScale="90000"/>
          </a:bodyPr>
          <a:lstStyle/>
          <a:p>
            <a:pPr algn="ctr"/>
            <a:r>
              <a:rPr lang="it-IT" sz="3600" dirty="0">
                <a:solidFill>
                  <a:srgbClr val="0070C0"/>
                </a:solidFill>
                <a:latin typeface="Bernard MT Condensed" panose="02050806060905020404" pitchFamily="18" charset="77"/>
              </a:rPr>
              <a:t>AESTHETIC SURGERY TOURISM: AN OPPORTUNITY OR A DANGER?</a:t>
            </a:r>
            <a:br>
              <a:rPr lang="it-IT" sz="4000" dirty="0">
                <a:solidFill>
                  <a:srgbClr val="0070C0"/>
                </a:solidFill>
                <a:latin typeface="Bernard MT Condensed" panose="02050806060905020404" pitchFamily="18" charset="77"/>
              </a:rPr>
            </a:br>
            <a:br>
              <a:rPr lang="it-IT" dirty="0">
                <a:solidFill>
                  <a:srgbClr val="0070C0"/>
                </a:solidFill>
                <a:latin typeface="Bernard MT Condensed" panose="02050806060905020404" pitchFamily="18" charset="77"/>
              </a:rPr>
            </a:br>
            <a:endParaRPr lang="it-IT" dirty="0">
              <a:solidFill>
                <a:srgbClr val="0070C0"/>
              </a:solidFill>
              <a:latin typeface="Bernard MT Condensed" panose="02050806060905020404" pitchFamily="18" charset="77"/>
            </a:endParaRPr>
          </a:p>
        </p:txBody>
      </p:sp>
      <p:sp>
        <p:nvSpPr>
          <p:cNvPr id="2" name="CasellaDiTesto 1">
            <a:extLst>
              <a:ext uri="{FF2B5EF4-FFF2-40B4-BE49-F238E27FC236}">
                <a16:creationId xmlns:a16="http://schemas.microsoft.com/office/drawing/2014/main" id="{FC192340-489A-5D3E-0E1A-698D6346FFCA}"/>
              </a:ext>
            </a:extLst>
          </p:cNvPr>
          <p:cNvSpPr txBox="1"/>
          <p:nvPr/>
        </p:nvSpPr>
        <p:spPr>
          <a:xfrm>
            <a:off x="800099" y="6352082"/>
            <a:ext cx="10591801" cy="276999"/>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0" scaled="1"/>
            <a:tileRect/>
          </a:gradFill>
        </p:spPr>
        <p:txBody>
          <a:bodyPr wrap="square" rtlCol="0">
            <a:spAutoFit/>
          </a:bodyPr>
          <a:lstStyle/>
          <a:p>
            <a:pPr lvl="0" algn="ctr"/>
            <a:r>
              <a:rPr lang="it-IT" sz="1200" i="1" kern="100" dirty="0">
                <a:solidFill>
                  <a:srgbClr val="222222"/>
                </a:solidFill>
                <a:effectLst/>
                <a:ea typeface="Aptos" panose="020B0004020202020204" pitchFamily="34" charset="0"/>
                <a:cs typeface="Times New Roman" panose="02020603050405020304" pitchFamily="18" charset="0"/>
              </a:rPr>
              <a:t>Budini V, Zanettin C, </a:t>
            </a:r>
            <a:r>
              <a:rPr lang="it-IT" sz="1200" i="1" kern="100" dirty="0" err="1">
                <a:solidFill>
                  <a:srgbClr val="222222"/>
                </a:solidFill>
                <a:effectLst/>
                <a:ea typeface="Aptos" panose="020B0004020202020204" pitchFamily="34" charset="0"/>
                <a:cs typeface="Times New Roman" panose="02020603050405020304" pitchFamily="18" charset="0"/>
              </a:rPr>
              <a:t>Brambullo</a:t>
            </a:r>
            <a:r>
              <a:rPr lang="it-IT" sz="1200" i="1" kern="100" dirty="0">
                <a:solidFill>
                  <a:srgbClr val="222222"/>
                </a:solidFill>
                <a:effectLst/>
                <a:ea typeface="Aptos" panose="020B0004020202020204" pitchFamily="34" charset="0"/>
                <a:cs typeface="Times New Roman" panose="02020603050405020304" pitchFamily="18" charset="0"/>
              </a:rPr>
              <a:t> T. et al. </a:t>
            </a:r>
            <a:r>
              <a:rPr lang="en-US" sz="1200" i="1" kern="100" dirty="0">
                <a:solidFill>
                  <a:srgbClr val="222222"/>
                </a:solidFill>
                <a:effectLst/>
                <a:ea typeface="Aptos" panose="020B0004020202020204" pitchFamily="34" charset="0"/>
                <a:cs typeface="Times New Roman" panose="02020603050405020304" pitchFamily="18" charset="0"/>
              </a:rPr>
              <a:t>Aesthetic Surgery Tourism: An Opportunity or a Danger?. </a:t>
            </a:r>
            <a:r>
              <a:rPr lang="it-IT" sz="1200" i="1" kern="100" dirty="0" err="1">
                <a:solidFill>
                  <a:srgbClr val="222222"/>
                </a:solidFill>
                <a:effectLst/>
                <a:ea typeface="Aptos" panose="020B0004020202020204" pitchFamily="34" charset="0"/>
                <a:cs typeface="Times New Roman" panose="02020603050405020304" pitchFamily="18" charset="0"/>
              </a:rPr>
              <a:t>Aesth</a:t>
            </a:r>
            <a:r>
              <a:rPr lang="it-IT" sz="1200" i="1" kern="100" dirty="0">
                <a:solidFill>
                  <a:srgbClr val="222222"/>
                </a:solidFill>
                <a:effectLst/>
                <a:ea typeface="Aptos" panose="020B0004020202020204" pitchFamily="34" charset="0"/>
                <a:cs typeface="Times New Roman" panose="02020603050405020304" pitchFamily="18" charset="0"/>
              </a:rPr>
              <a:t> Plast </a:t>
            </a:r>
            <a:r>
              <a:rPr lang="it-IT" sz="1200" i="1" kern="100" dirty="0" err="1">
                <a:solidFill>
                  <a:srgbClr val="222222"/>
                </a:solidFill>
                <a:effectLst/>
                <a:ea typeface="Aptos" panose="020B0004020202020204" pitchFamily="34" charset="0"/>
                <a:cs typeface="Times New Roman" panose="02020603050405020304" pitchFamily="18" charset="0"/>
              </a:rPr>
              <a:t>Surg</a:t>
            </a:r>
            <a:r>
              <a:rPr lang="it-IT" sz="1200" i="1" kern="100" dirty="0">
                <a:solidFill>
                  <a:srgbClr val="222222"/>
                </a:solidFill>
                <a:effectLst/>
                <a:ea typeface="Aptos" panose="020B0004020202020204" pitchFamily="34" charset="0"/>
                <a:cs typeface="Times New Roman" panose="02020603050405020304" pitchFamily="18" charset="0"/>
              </a:rPr>
              <a:t>. 48, 3914–3920 (2024)</a:t>
            </a:r>
            <a:endParaRPr lang="it-IT" sz="1200" i="1" kern="100" dirty="0">
              <a:effectLst/>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328645881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E33D515-C423-D435-A883-9AB6D1780E63}"/>
              </a:ext>
            </a:extLst>
          </p:cNvPr>
          <p:cNvSpPr>
            <a:spLocks noGrp="1"/>
          </p:cNvSpPr>
          <p:nvPr>
            <p:ph type="title"/>
          </p:nvPr>
        </p:nvSpPr>
        <p:spPr>
          <a:xfrm>
            <a:off x="683089" y="365125"/>
            <a:ext cx="9335825" cy="1280795"/>
          </a:xfrm>
        </p:spPr>
        <p:txBody>
          <a:bodyPr>
            <a:normAutofit/>
          </a:bodyPr>
          <a:lstStyle/>
          <a:p>
            <a:r>
              <a:rPr lang="it-IT" b="1" dirty="0">
                <a:latin typeface="Bernard MT Condensed" panose="02050806060905020404" pitchFamily="18" charset="77"/>
              </a:rPr>
              <a:t>OSPEDALE SANTA MARIA DELLA MISERICORDIA </a:t>
            </a:r>
            <a:br>
              <a:rPr lang="it-IT" b="1" dirty="0">
                <a:latin typeface="Bernard MT Condensed" panose="02050806060905020404" pitchFamily="18" charset="77"/>
              </a:rPr>
            </a:br>
            <a:r>
              <a:rPr lang="it-IT" b="1" dirty="0">
                <a:latin typeface="Bernard MT Condensed" panose="02050806060905020404" pitchFamily="18" charset="77"/>
              </a:rPr>
              <a:t>UDINE - ANNO 2024</a:t>
            </a:r>
          </a:p>
        </p:txBody>
      </p:sp>
      <p:graphicFrame>
        <p:nvGraphicFramePr>
          <p:cNvPr id="19" name="Segnaposto contenuto 3">
            <a:extLst>
              <a:ext uri="{FF2B5EF4-FFF2-40B4-BE49-F238E27FC236}">
                <a16:creationId xmlns:a16="http://schemas.microsoft.com/office/drawing/2014/main" id="{36822C10-46A4-6345-7E57-889B341D9484}"/>
              </a:ext>
            </a:extLst>
          </p:cNvPr>
          <p:cNvGraphicFramePr>
            <a:graphicFrameLocks noGrp="1"/>
          </p:cNvGraphicFramePr>
          <p:nvPr>
            <p:ph idx="1"/>
          </p:nvPr>
        </p:nvGraphicFramePr>
        <p:xfrm>
          <a:off x="1737477" y="1784481"/>
          <a:ext cx="9876183" cy="470839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 name="Picture 2" descr="ᐅ Asufc a Udine (UD): Orari Apertura e Mappa">
            <a:extLst>
              <a:ext uri="{FF2B5EF4-FFF2-40B4-BE49-F238E27FC236}">
                <a16:creationId xmlns:a16="http://schemas.microsoft.com/office/drawing/2014/main" id="{B5556303-30DE-C32E-567A-A31233763D68}"/>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0174025" y="-198771"/>
            <a:ext cx="1670334" cy="16703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6296765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olo 1">
            <a:extLst>
              <a:ext uri="{FF2B5EF4-FFF2-40B4-BE49-F238E27FC236}">
                <a16:creationId xmlns:a16="http://schemas.microsoft.com/office/drawing/2014/main" id="{A7C0B0D4-15FD-1098-DFE1-4E074ED3D384}"/>
              </a:ext>
            </a:extLst>
          </p:cNvPr>
          <p:cNvSpPr>
            <a:spLocks noGrp="1"/>
          </p:cNvSpPr>
          <p:nvPr>
            <p:ph type="title"/>
          </p:nvPr>
        </p:nvSpPr>
        <p:spPr>
          <a:xfrm>
            <a:off x="831574" y="457199"/>
            <a:ext cx="3549357" cy="976481"/>
          </a:xfrm>
        </p:spPr>
        <p:txBody>
          <a:bodyPr/>
          <a:lstStyle/>
          <a:p>
            <a:r>
              <a:rPr lang="it-IT" dirty="0">
                <a:latin typeface="Bernard MT Condensed" panose="02050806060905020404" pitchFamily="18" charset="77"/>
              </a:rPr>
              <a:t>CASO CLINICO</a:t>
            </a:r>
          </a:p>
        </p:txBody>
      </p:sp>
      <p:sp>
        <p:nvSpPr>
          <p:cNvPr id="3" name="Segnaposto contenuto 2">
            <a:extLst>
              <a:ext uri="{FF2B5EF4-FFF2-40B4-BE49-F238E27FC236}">
                <a16:creationId xmlns:a16="http://schemas.microsoft.com/office/drawing/2014/main" id="{E7D49993-8C89-7B99-38B2-3A337E3125B9}"/>
              </a:ext>
            </a:extLst>
          </p:cNvPr>
          <p:cNvSpPr>
            <a:spLocks noGrp="1"/>
          </p:cNvSpPr>
          <p:nvPr>
            <p:ph idx="1"/>
          </p:nvPr>
        </p:nvSpPr>
        <p:spPr>
          <a:xfrm>
            <a:off x="974677" y="1294144"/>
            <a:ext cx="10515600" cy="5106657"/>
          </a:xfr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0" scaled="1"/>
            <a:tileRect/>
          </a:gradFill>
          <a:ln>
            <a:noFill/>
          </a:ln>
        </p:spPr>
        <p:txBody>
          <a:bodyPr>
            <a:normAutofit fontScale="92500" lnSpcReduction="20000"/>
          </a:bodyPr>
          <a:lstStyle/>
          <a:p>
            <a:r>
              <a:rPr lang="it-IT" dirty="0"/>
              <a:t>Paziente donna di 39 anni  - APR Muta</a:t>
            </a:r>
          </a:p>
          <a:p>
            <a:r>
              <a:rPr lang="it-IT" u="sng" dirty="0"/>
              <a:t>23/03/24: </a:t>
            </a:r>
            <a:r>
              <a:rPr lang="it-IT" dirty="0"/>
              <a:t>Mastoplastica riduttiva bilaterale + liposuzione di regione addominale, dorso e cosce bilateralmente – </a:t>
            </a:r>
            <a:r>
              <a:rPr lang="it-IT" u="sng" dirty="0"/>
              <a:t>Turchia</a:t>
            </a:r>
            <a:r>
              <a:rPr lang="it-IT" dirty="0"/>
              <a:t> – </a:t>
            </a:r>
            <a:r>
              <a:rPr lang="it-IT" b="1" dirty="0">
                <a:solidFill>
                  <a:srgbClr val="C00000"/>
                </a:solidFill>
              </a:rPr>
              <a:t>Documentazione non disponibile né reperibile</a:t>
            </a:r>
          </a:p>
          <a:p>
            <a:r>
              <a:rPr lang="it-IT" u="sng" dirty="0"/>
              <a:t>01/04/24: </a:t>
            </a:r>
            <a:r>
              <a:rPr lang="it-IT" dirty="0"/>
              <a:t>Accesso in PS: </a:t>
            </a:r>
          </a:p>
          <a:p>
            <a:pPr lvl="1"/>
            <a:r>
              <a:rPr lang="it-IT" dirty="0"/>
              <a:t>rialzo febbrile con forte malessere generale</a:t>
            </a:r>
          </a:p>
          <a:p>
            <a:pPr lvl="1"/>
            <a:r>
              <a:rPr lang="it-IT" dirty="0"/>
              <a:t>fuoriuscita spontanea di liquido purulento da ferite chirurgiche mammarie.</a:t>
            </a:r>
          </a:p>
          <a:p>
            <a:pPr lvl="1"/>
            <a:r>
              <a:rPr lang="it-IT" dirty="0"/>
              <a:t>Nei 2 giorni precedenti assunzione nei 2 giorni precedenti di </a:t>
            </a:r>
            <a:r>
              <a:rPr lang="it-IT" dirty="0" err="1"/>
              <a:t>Ciprofloxacina</a:t>
            </a:r>
            <a:r>
              <a:rPr lang="it-IT" dirty="0"/>
              <a:t> 500mg x2/die </a:t>
            </a:r>
            <a:r>
              <a:rPr lang="it-IT" u="sng" dirty="0"/>
              <a:t>su autoprescrizione</a:t>
            </a:r>
            <a:r>
              <a:rPr lang="it-IT" dirty="0"/>
              <a:t>. </a:t>
            </a:r>
          </a:p>
          <a:p>
            <a:r>
              <a:rPr lang="it-IT" dirty="0"/>
              <a:t>ESAMI EMATOCHIMICI: </a:t>
            </a:r>
          </a:p>
          <a:p>
            <a:pPr marL="0" indent="0">
              <a:buNone/>
            </a:pPr>
            <a:r>
              <a:rPr lang="it-IT" dirty="0"/>
              <a:t>	GB 26.36 x10</a:t>
            </a:r>
            <a:r>
              <a:rPr lang="it-IT" baseline="30000" dirty="0"/>
              <a:t>3</a:t>
            </a:r>
            <a:r>
              <a:rPr lang="it-IT" dirty="0"/>
              <a:t>/</a:t>
            </a:r>
            <a:r>
              <a:rPr lang="el-GR" b="0" i="0" u="none" strike="noStrike" dirty="0">
                <a:solidFill>
                  <a:schemeClr val="tx1"/>
                </a:solidFill>
                <a:effectLst/>
              </a:rPr>
              <a:t>μ</a:t>
            </a:r>
            <a:r>
              <a:rPr lang="it-IT" b="0" i="0" u="none" strike="noStrike" dirty="0">
                <a:solidFill>
                  <a:schemeClr val="tx1"/>
                </a:solidFill>
                <a:effectLst/>
              </a:rPr>
              <a:t>L 	</a:t>
            </a:r>
            <a:r>
              <a:rPr lang="it-IT" dirty="0"/>
              <a:t>di cui PMN 81.3 x10</a:t>
            </a:r>
            <a:r>
              <a:rPr lang="it-IT" baseline="30000" dirty="0"/>
              <a:t>3</a:t>
            </a:r>
            <a:r>
              <a:rPr lang="it-IT" dirty="0"/>
              <a:t>/</a:t>
            </a:r>
            <a:r>
              <a:rPr lang="el-GR" b="0" i="0" u="none" strike="noStrike" dirty="0">
                <a:solidFill>
                  <a:schemeClr val="tx1"/>
                </a:solidFill>
                <a:effectLst/>
              </a:rPr>
              <a:t>μ</a:t>
            </a:r>
            <a:r>
              <a:rPr lang="it-IT" b="0" i="0" u="none" strike="noStrike" dirty="0">
                <a:solidFill>
                  <a:schemeClr val="tx1"/>
                </a:solidFill>
                <a:effectLst/>
              </a:rPr>
              <a:t>L  </a:t>
            </a:r>
          </a:p>
          <a:p>
            <a:pPr marL="0" indent="0">
              <a:buNone/>
            </a:pPr>
            <a:r>
              <a:rPr lang="it-IT" dirty="0"/>
              <a:t>	</a:t>
            </a:r>
            <a:r>
              <a:rPr lang="it-IT" dirty="0" err="1"/>
              <a:t>Ddimero</a:t>
            </a:r>
            <a:r>
              <a:rPr lang="it-IT" dirty="0"/>
              <a:t>: 4757 ng/</a:t>
            </a:r>
            <a:r>
              <a:rPr lang="it-IT" dirty="0" err="1"/>
              <a:t>mlFEU</a:t>
            </a:r>
            <a:r>
              <a:rPr lang="it-IT" dirty="0"/>
              <a:t>		PCR: 167 mg/L		Cr: </a:t>
            </a:r>
            <a:r>
              <a:rPr lang="it-IT" b="1" dirty="0"/>
              <a:t>2.48 mg/</a:t>
            </a:r>
            <a:r>
              <a:rPr lang="it-IT" b="1" dirty="0" err="1"/>
              <a:t>dL</a:t>
            </a:r>
            <a:endParaRPr lang="it-IT" b="1" dirty="0"/>
          </a:p>
          <a:p>
            <a:pPr marL="0" indent="0">
              <a:buNone/>
            </a:pPr>
            <a:r>
              <a:rPr lang="it-IT" dirty="0"/>
              <a:t>	</a:t>
            </a:r>
            <a:r>
              <a:rPr lang="it-IT" dirty="0" err="1"/>
              <a:t>Hb</a:t>
            </a:r>
            <a:r>
              <a:rPr lang="it-IT" dirty="0"/>
              <a:t> 7.1 g/</a:t>
            </a:r>
            <a:r>
              <a:rPr lang="it-IT" dirty="0" err="1"/>
              <a:t>dL</a:t>
            </a:r>
            <a:r>
              <a:rPr lang="it-IT" dirty="0"/>
              <a:t>		PCT: 0.50 ng/</a:t>
            </a:r>
            <a:r>
              <a:rPr lang="it-IT" dirty="0" err="1"/>
              <a:t>mL</a:t>
            </a:r>
            <a:r>
              <a:rPr lang="it-IT" dirty="0"/>
              <a:t>		LDH 387 UI/L</a:t>
            </a:r>
          </a:p>
          <a:p>
            <a:r>
              <a:rPr lang="it-IT" dirty="0"/>
              <a:t>ALTRO: segni di </a:t>
            </a:r>
            <a:r>
              <a:rPr lang="it-IT" u="sng" dirty="0"/>
              <a:t>TVS a livello della vena cubitale di sinistra </a:t>
            </a:r>
            <a:r>
              <a:rPr lang="it-IT" dirty="0"/>
              <a:t>(confermata all’ECODOPPLER) sede di pregresso accesso venoso</a:t>
            </a:r>
          </a:p>
        </p:txBody>
      </p:sp>
      <p:pic>
        <p:nvPicPr>
          <p:cNvPr id="4" name="Picture 2" descr="ᐅ Asufc a Udine (UD): Orari Apertura e Mappa">
            <a:extLst>
              <a:ext uri="{FF2B5EF4-FFF2-40B4-BE49-F238E27FC236}">
                <a16:creationId xmlns:a16="http://schemas.microsoft.com/office/drawing/2014/main" id="{EE765F79-F086-9001-1205-6544F42FADC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174025" y="-198771"/>
            <a:ext cx="1670334" cy="16703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0498484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603E391A-1FBF-36ED-9A7A-63F77DA3094F}"/>
              </a:ext>
            </a:extLst>
          </p:cNvPr>
          <p:cNvSpPr>
            <a:spLocks noGrp="1"/>
          </p:cNvSpPr>
          <p:nvPr>
            <p:ph idx="1"/>
          </p:nvPr>
        </p:nvSpPr>
        <p:spPr>
          <a:xfrm>
            <a:off x="7274257" y="1323834"/>
            <a:ext cx="4197626" cy="4741686"/>
          </a:xfr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0" scaled="1"/>
            <a:tileRect/>
          </a:gradFill>
        </p:spPr>
        <p:txBody>
          <a:bodyPr>
            <a:normAutofit/>
          </a:bodyPr>
          <a:lstStyle/>
          <a:p>
            <a:pPr>
              <a:buFont typeface="Wingdings" pitchFamily="2" charset="2"/>
              <a:buChar char="§"/>
            </a:pPr>
            <a:r>
              <a:rPr lang="it-IT" dirty="0"/>
              <a:t>Drenaggio di raccolta e invio di campioni di materiale per esame microbiologico</a:t>
            </a:r>
          </a:p>
          <a:p>
            <a:pPr>
              <a:buFont typeface="Wingdings" pitchFamily="2" charset="2"/>
              <a:buChar char="§"/>
            </a:pPr>
            <a:r>
              <a:rPr lang="it-IT" dirty="0"/>
              <a:t>Richieste emocolture e urinocolture</a:t>
            </a:r>
          </a:p>
          <a:p>
            <a:pPr>
              <a:buFont typeface="Wingdings" pitchFamily="2" charset="2"/>
              <a:buChar char="§"/>
            </a:pPr>
            <a:r>
              <a:rPr lang="it-IT" dirty="0"/>
              <a:t>Impostata antibiotico terapia ad ampio spettro</a:t>
            </a:r>
          </a:p>
          <a:p>
            <a:pPr>
              <a:buFont typeface="Wingdings" pitchFamily="2" charset="2"/>
              <a:buChar char="§"/>
            </a:pPr>
            <a:r>
              <a:rPr lang="it-IT" dirty="0"/>
              <a:t>Trasfusione di emazie concentrate + liquidi</a:t>
            </a:r>
          </a:p>
          <a:p>
            <a:pPr>
              <a:buFont typeface="Wingdings" pitchFamily="2" charset="2"/>
              <a:buChar char="§"/>
            </a:pPr>
            <a:r>
              <a:rPr lang="it-IT" dirty="0"/>
              <a:t>Impostata terapia ATE</a:t>
            </a:r>
          </a:p>
          <a:p>
            <a:pPr>
              <a:buFont typeface="Wingdings" pitchFamily="2" charset="2"/>
              <a:buChar char="§"/>
            </a:pPr>
            <a:r>
              <a:rPr lang="it-IT" dirty="0"/>
              <a:t>Richiesta TC </a:t>
            </a:r>
            <a:r>
              <a:rPr lang="it-IT" dirty="0" err="1"/>
              <a:t>total</a:t>
            </a:r>
            <a:r>
              <a:rPr lang="it-IT" dirty="0"/>
              <a:t> body per indagare le aree interessate da liposuzione</a:t>
            </a:r>
          </a:p>
        </p:txBody>
      </p:sp>
      <p:pic>
        <p:nvPicPr>
          <p:cNvPr id="5" name="Immagine 4" descr="Immagine che contiene persona, stanza, scena, medico&#10;&#10;Descrizione generata automaticamente">
            <a:extLst>
              <a:ext uri="{FF2B5EF4-FFF2-40B4-BE49-F238E27FC236}">
                <a16:creationId xmlns:a16="http://schemas.microsoft.com/office/drawing/2014/main" id="{C0A0AEDC-875A-222F-23E8-1A61E3664DB7}"/>
              </a:ext>
            </a:extLst>
          </p:cNvPr>
          <p:cNvPicPr>
            <a:picLocks noChangeAspect="1"/>
          </p:cNvPicPr>
          <p:nvPr/>
        </p:nvPicPr>
        <p:blipFill>
          <a:blip r:embed="rId3"/>
          <a:srcRect l="14183" t="20623" r="12402" b="23551"/>
          <a:stretch/>
        </p:blipFill>
        <p:spPr>
          <a:xfrm>
            <a:off x="1106670" y="1900450"/>
            <a:ext cx="5621119" cy="3057100"/>
          </a:xfrm>
          <a:prstGeom prst="rect">
            <a:avLst/>
          </a:prstGeom>
        </p:spPr>
      </p:pic>
      <p:pic>
        <p:nvPicPr>
          <p:cNvPr id="8" name="Picture 2" descr="ᐅ Asufc a Udine (UD): Orari Apertura e Mappa">
            <a:extLst>
              <a:ext uri="{FF2B5EF4-FFF2-40B4-BE49-F238E27FC236}">
                <a16:creationId xmlns:a16="http://schemas.microsoft.com/office/drawing/2014/main" id="{1C94B999-6FA0-AABC-A187-C45E10D1375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174025" y="-198771"/>
            <a:ext cx="1670334" cy="1670334"/>
          </a:xfrm>
          <a:prstGeom prst="rect">
            <a:avLst/>
          </a:prstGeom>
          <a:noFill/>
          <a:extLst>
            <a:ext uri="{909E8E84-426E-40DD-AFC4-6F175D3DCCD1}">
              <a14:hiddenFill xmlns:a14="http://schemas.microsoft.com/office/drawing/2010/main">
                <a:solidFill>
                  <a:srgbClr val="FFFFFF"/>
                </a:solidFill>
              </a14:hiddenFill>
            </a:ext>
          </a:extLst>
        </p:spPr>
      </p:pic>
      <p:sp>
        <p:nvSpPr>
          <p:cNvPr id="2" name="CasellaDiTesto 1">
            <a:extLst>
              <a:ext uri="{FF2B5EF4-FFF2-40B4-BE49-F238E27FC236}">
                <a16:creationId xmlns:a16="http://schemas.microsoft.com/office/drawing/2014/main" id="{AA721E21-7EBA-876F-4B6E-5A57D4DDD078}"/>
              </a:ext>
            </a:extLst>
          </p:cNvPr>
          <p:cNvSpPr txBox="1"/>
          <p:nvPr/>
        </p:nvSpPr>
        <p:spPr>
          <a:xfrm>
            <a:off x="1905548" y="5696188"/>
            <a:ext cx="4510491" cy="369332"/>
          </a:xfrm>
          <a:prstGeom prst="rect">
            <a:avLst/>
          </a:prstGeom>
          <a:noFill/>
        </p:spPr>
        <p:txBody>
          <a:bodyPr wrap="square" rtlCol="0">
            <a:spAutoFit/>
          </a:bodyPr>
          <a:lstStyle/>
          <a:p>
            <a:pPr algn="ctr"/>
            <a:r>
              <a:rPr lang="it-IT" b="1" dirty="0"/>
              <a:t>PREDISPOSTO IL RICOVERO</a:t>
            </a:r>
          </a:p>
        </p:txBody>
      </p:sp>
    </p:spTree>
    <p:extLst>
      <p:ext uri="{BB962C8B-B14F-4D97-AF65-F5344CB8AC3E}">
        <p14:creationId xmlns:p14="http://schemas.microsoft.com/office/powerpoint/2010/main" val="225124686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A36CB7A0-1EB8-E8E9-A979-365DB6695039}"/>
              </a:ext>
            </a:extLst>
          </p:cNvPr>
          <p:cNvSpPr>
            <a:spLocks noGrp="1"/>
          </p:cNvSpPr>
          <p:nvPr>
            <p:ph idx="1"/>
          </p:nvPr>
        </p:nvSpPr>
        <p:spPr>
          <a:xfrm>
            <a:off x="892444" y="807921"/>
            <a:ext cx="4397416" cy="4817964"/>
          </a:xfr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0" scaled="1"/>
            <a:tileRect/>
          </a:gradFill>
        </p:spPr>
        <p:txBody>
          <a:bodyPr>
            <a:normAutofit/>
          </a:bodyPr>
          <a:lstStyle/>
          <a:p>
            <a:pPr marL="0" indent="0">
              <a:buNone/>
            </a:pPr>
            <a:r>
              <a:rPr lang="it-IT" b="1" u="sng" dirty="0"/>
              <a:t>02/04/2025 – TC con MDC</a:t>
            </a:r>
          </a:p>
          <a:p>
            <a:pPr marL="0" indent="0">
              <a:buNone/>
            </a:pPr>
            <a:r>
              <a:rPr lang="it-IT" i="1" dirty="0"/>
              <a:t>«A carico del tessuto adiposo sottocutaneo dell’addome, della regione lombare e delle cosce al versante laterale e mediale </a:t>
            </a:r>
            <a:r>
              <a:rPr lang="it-IT" b="1" i="1" dirty="0">
                <a:solidFill>
                  <a:srgbClr val="0070C0"/>
                </a:solidFill>
              </a:rPr>
              <a:t>si riconoscono diffuse strie dense con soffusione circostante che in sede lombare e al versante mediale di coscia  tendono a configurare raccolte (max 11x1.7cm in sede lombare destra) </a:t>
            </a:r>
            <a:r>
              <a:rPr lang="it-IT" i="1" dirty="0"/>
              <a:t>con ispessimento della cute sovrastante. </a:t>
            </a:r>
            <a:r>
              <a:rPr lang="it-IT" b="1" i="1" dirty="0">
                <a:solidFill>
                  <a:srgbClr val="002060"/>
                </a:solidFill>
              </a:rPr>
              <a:t>Non evidenti franche formazioni di tipo ascessuale</a:t>
            </a:r>
            <a:r>
              <a:rPr lang="it-IT" i="1" dirty="0"/>
              <a:t>.»</a:t>
            </a:r>
          </a:p>
        </p:txBody>
      </p:sp>
      <p:pic>
        <p:nvPicPr>
          <p:cNvPr id="4" name="Picture 2" descr="ᐅ Asufc a Udine (UD): Orari Apertura e Mappa">
            <a:extLst>
              <a:ext uri="{FF2B5EF4-FFF2-40B4-BE49-F238E27FC236}">
                <a16:creationId xmlns:a16="http://schemas.microsoft.com/office/drawing/2014/main" id="{D760A700-E30A-C5A1-7B7F-60C06F699F9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74025" y="-198771"/>
            <a:ext cx="1670334" cy="1670334"/>
          </a:xfrm>
          <a:prstGeom prst="rect">
            <a:avLst/>
          </a:prstGeom>
          <a:noFill/>
          <a:extLst>
            <a:ext uri="{909E8E84-426E-40DD-AFC4-6F175D3DCCD1}">
              <a14:hiddenFill xmlns:a14="http://schemas.microsoft.com/office/drawing/2010/main">
                <a:solidFill>
                  <a:srgbClr val="FFFFFF"/>
                </a:solidFill>
              </a14:hiddenFill>
            </a:ext>
          </a:extLst>
        </p:spPr>
      </p:pic>
      <p:pic>
        <p:nvPicPr>
          <p:cNvPr id="2" name="Immagine1">
            <a:extLst>
              <a:ext uri="{FF2B5EF4-FFF2-40B4-BE49-F238E27FC236}">
                <a16:creationId xmlns:a16="http://schemas.microsoft.com/office/drawing/2014/main" id="{33401B51-3465-9E09-1D34-2EB2DFE25686}"/>
              </a:ext>
            </a:extLst>
          </p:cNvPr>
          <p:cNvPicPr/>
          <p:nvPr/>
        </p:nvPicPr>
        <p:blipFill>
          <a:blip r:embed="rId4">
            <a:lum/>
            <a:alphaModFix/>
          </a:blip>
          <a:srcRect l="21682" t="4816" r="21587"/>
          <a:stretch/>
        </p:blipFill>
        <p:spPr>
          <a:xfrm>
            <a:off x="5450176" y="636396"/>
            <a:ext cx="4107051" cy="5254701"/>
          </a:xfrm>
          <a:prstGeom prst="rect">
            <a:avLst/>
          </a:prstGeom>
        </p:spPr>
      </p:pic>
      <p:sp>
        <p:nvSpPr>
          <p:cNvPr id="13" name="Ovale 12">
            <a:extLst>
              <a:ext uri="{FF2B5EF4-FFF2-40B4-BE49-F238E27FC236}">
                <a16:creationId xmlns:a16="http://schemas.microsoft.com/office/drawing/2014/main" id="{72417E62-34EF-9F5D-9B89-53B1AFC995E2}"/>
              </a:ext>
            </a:extLst>
          </p:cNvPr>
          <p:cNvSpPr/>
          <p:nvPr/>
        </p:nvSpPr>
        <p:spPr>
          <a:xfrm>
            <a:off x="7006442" y="4221678"/>
            <a:ext cx="777833" cy="1849132"/>
          </a:xfrm>
          <a:prstGeom prst="ellipse">
            <a:avLst/>
          </a:prstGeom>
          <a:no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5" name="Ovale 14">
            <a:extLst>
              <a:ext uri="{FF2B5EF4-FFF2-40B4-BE49-F238E27FC236}">
                <a16:creationId xmlns:a16="http://schemas.microsoft.com/office/drawing/2014/main" id="{BDAA750A-8EAB-83E9-3B59-BE25AF473E23}"/>
              </a:ext>
            </a:extLst>
          </p:cNvPr>
          <p:cNvSpPr/>
          <p:nvPr/>
        </p:nvSpPr>
        <p:spPr>
          <a:xfrm>
            <a:off x="7703758" y="4212718"/>
            <a:ext cx="777833" cy="1849132"/>
          </a:xfrm>
          <a:prstGeom prst="ellipse">
            <a:avLst/>
          </a:prstGeom>
          <a:no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6" name="Ovale 15">
            <a:extLst>
              <a:ext uri="{FF2B5EF4-FFF2-40B4-BE49-F238E27FC236}">
                <a16:creationId xmlns:a16="http://schemas.microsoft.com/office/drawing/2014/main" id="{E2FF3152-7237-1D96-7D5A-D339A0D6530F}"/>
              </a:ext>
            </a:extLst>
          </p:cNvPr>
          <p:cNvSpPr/>
          <p:nvPr/>
        </p:nvSpPr>
        <p:spPr>
          <a:xfrm>
            <a:off x="6228609" y="782165"/>
            <a:ext cx="777833" cy="1849132"/>
          </a:xfrm>
          <a:prstGeom prst="ellipse">
            <a:avLst/>
          </a:prstGeom>
          <a:no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7" name="Ovale 16">
            <a:extLst>
              <a:ext uri="{FF2B5EF4-FFF2-40B4-BE49-F238E27FC236}">
                <a16:creationId xmlns:a16="http://schemas.microsoft.com/office/drawing/2014/main" id="{6465105E-29A8-1B04-07B9-02D97FD714B2}"/>
              </a:ext>
            </a:extLst>
          </p:cNvPr>
          <p:cNvSpPr/>
          <p:nvPr/>
        </p:nvSpPr>
        <p:spPr>
          <a:xfrm>
            <a:off x="7892918" y="636396"/>
            <a:ext cx="777833" cy="1849132"/>
          </a:xfrm>
          <a:prstGeom prst="ellipse">
            <a:avLst/>
          </a:prstGeom>
          <a:no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132257435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1A88DD72-393C-E834-BE19-ADDDEB7931DC}"/>
              </a:ext>
            </a:extLst>
          </p:cNvPr>
          <p:cNvSpPr>
            <a:spLocks noGrp="1"/>
          </p:cNvSpPr>
          <p:nvPr>
            <p:ph idx="1"/>
          </p:nvPr>
        </p:nvSpPr>
        <p:spPr>
          <a:xfrm>
            <a:off x="7620000" y="1174319"/>
            <a:ext cx="4224359" cy="4738801"/>
          </a:xfr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0" scaled="1"/>
            <a:tileRect/>
          </a:gradFill>
        </p:spPr>
        <p:txBody>
          <a:bodyPr>
            <a:normAutofit fontScale="92500" lnSpcReduction="10000"/>
          </a:bodyPr>
          <a:lstStyle/>
          <a:p>
            <a:r>
              <a:rPr lang="it-IT" dirty="0"/>
              <a:t>Rinnovo medicazione quotidiano con abbondanti lavaggi</a:t>
            </a:r>
          </a:p>
          <a:p>
            <a:r>
              <a:rPr lang="it-IT" dirty="0"/>
              <a:t>Monitoraggio clinico-strumentale</a:t>
            </a:r>
          </a:p>
          <a:p>
            <a:r>
              <a:rPr lang="it-IT" dirty="0"/>
              <a:t>Esami ematochimici in miglioramento</a:t>
            </a:r>
          </a:p>
          <a:p>
            <a:pPr lvl="1">
              <a:buFontTx/>
              <a:buChar char="-"/>
            </a:pPr>
            <a:r>
              <a:rPr lang="it-IT" dirty="0"/>
              <a:t>PCR in calo</a:t>
            </a:r>
          </a:p>
          <a:p>
            <a:pPr lvl="1">
              <a:buFontTx/>
              <a:buChar char="-"/>
            </a:pPr>
            <a:r>
              <a:rPr lang="it-IT" dirty="0"/>
              <a:t>Anemia persistente</a:t>
            </a:r>
          </a:p>
          <a:p>
            <a:pPr lvl="1">
              <a:buFontTx/>
              <a:buChar char="-"/>
            </a:pPr>
            <a:r>
              <a:rPr lang="it-IT" dirty="0"/>
              <a:t>Indici di funzionalità renale in miglioramento</a:t>
            </a:r>
          </a:p>
          <a:p>
            <a:r>
              <a:rPr lang="it-IT" dirty="0"/>
              <a:t>Altro: sviluppo di intertrigine micotica della piega inguinale e glutea in trattamento topico</a:t>
            </a:r>
          </a:p>
        </p:txBody>
      </p:sp>
      <p:pic>
        <p:nvPicPr>
          <p:cNvPr id="4" name="Immagine 3" descr="Immagine che contiene persona, Carne, pelle, lesione&#10;&#10;Descrizione generata automaticamente">
            <a:extLst>
              <a:ext uri="{FF2B5EF4-FFF2-40B4-BE49-F238E27FC236}">
                <a16:creationId xmlns:a16="http://schemas.microsoft.com/office/drawing/2014/main" id="{28AA2836-5092-52C6-C50E-006B2157941E}"/>
              </a:ext>
            </a:extLst>
          </p:cNvPr>
          <p:cNvPicPr>
            <a:picLocks noChangeAspect="1"/>
          </p:cNvPicPr>
          <p:nvPr/>
        </p:nvPicPr>
        <p:blipFill>
          <a:blip r:embed="rId3"/>
          <a:srcRect l="18321" t="13741" r="23078"/>
          <a:stretch/>
        </p:blipFill>
        <p:spPr>
          <a:xfrm rot="5400000">
            <a:off x="2517065" y="149460"/>
            <a:ext cx="3341995" cy="6559079"/>
          </a:xfrm>
          <a:prstGeom prst="rect">
            <a:avLst/>
          </a:prstGeom>
        </p:spPr>
      </p:pic>
      <p:pic>
        <p:nvPicPr>
          <p:cNvPr id="5" name="Picture 2" descr="ᐅ Asufc a Udine (UD): Orari Apertura e Mappa">
            <a:extLst>
              <a:ext uri="{FF2B5EF4-FFF2-40B4-BE49-F238E27FC236}">
                <a16:creationId xmlns:a16="http://schemas.microsoft.com/office/drawing/2014/main" id="{220B5FBB-9847-7F98-07CF-02F0BF3D963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174025" y="-198771"/>
            <a:ext cx="1670334" cy="1670334"/>
          </a:xfrm>
          <a:prstGeom prst="rect">
            <a:avLst/>
          </a:prstGeom>
          <a:noFill/>
          <a:extLst>
            <a:ext uri="{909E8E84-426E-40DD-AFC4-6F175D3DCCD1}">
              <a14:hiddenFill xmlns:a14="http://schemas.microsoft.com/office/drawing/2010/main">
                <a:solidFill>
                  <a:srgbClr val="FFFFFF"/>
                </a:solidFill>
              </a14:hiddenFill>
            </a:ext>
          </a:extLst>
        </p:spPr>
      </p:pic>
      <p:sp>
        <p:nvSpPr>
          <p:cNvPr id="2" name="Titolo 1">
            <a:extLst>
              <a:ext uri="{FF2B5EF4-FFF2-40B4-BE49-F238E27FC236}">
                <a16:creationId xmlns:a16="http://schemas.microsoft.com/office/drawing/2014/main" id="{2C6B5DE7-243A-A3AC-439F-945F39E24C5E}"/>
              </a:ext>
            </a:extLst>
          </p:cNvPr>
          <p:cNvSpPr>
            <a:spLocks noGrp="1"/>
          </p:cNvSpPr>
          <p:nvPr>
            <p:ph type="title"/>
          </p:nvPr>
        </p:nvSpPr>
        <p:spPr>
          <a:xfrm>
            <a:off x="831574" y="457199"/>
            <a:ext cx="3549357" cy="976481"/>
          </a:xfrm>
        </p:spPr>
        <p:txBody>
          <a:bodyPr/>
          <a:lstStyle/>
          <a:p>
            <a:r>
              <a:rPr lang="it-IT" dirty="0">
                <a:latin typeface="Bernard MT Condensed" panose="02050806060905020404" pitchFamily="18" charset="77"/>
              </a:rPr>
              <a:t>DEGENZA</a:t>
            </a:r>
          </a:p>
        </p:txBody>
      </p:sp>
    </p:spTree>
    <p:extLst>
      <p:ext uri="{BB962C8B-B14F-4D97-AF65-F5344CB8AC3E}">
        <p14:creationId xmlns:p14="http://schemas.microsoft.com/office/powerpoint/2010/main" val="79484497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9538FA8-C441-DA84-D49D-B17CF2A8FC03}"/>
              </a:ext>
            </a:extLst>
          </p:cNvPr>
          <p:cNvSpPr>
            <a:spLocks noGrp="1"/>
          </p:cNvSpPr>
          <p:nvPr>
            <p:ph idx="1"/>
          </p:nvPr>
        </p:nvSpPr>
        <p:spPr>
          <a:xfrm>
            <a:off x="1295400" y="1218907"/>
            <a:ext cx="9601200" cy="5162823"/>
          </a:xfr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0" scaled="1"/>
            <a:tileRect/>
          </a:gradFill>
        </p:spPr>
        <p:txBody>
          <a:bodyPr>
            <a:normAutofit fontScale="85000" lnSpcReduction="20000"/>
          </a:bodyPr>
          <a:lstStyle/>
          <a:p>
            <a:pPr marL="0" indent="0" algn="ctr">
              <a:buNone/>
            </a:pPr>
            <a:r>
              <a:rPr lang="it-IT" b="1" dirty="0"/>
              <a:t>Peggioramento del quadro clinico </a:t>
            </a:r>
          </a:p>
          <a:p>
            <a:r>
              <a:rPr lang="it-IT" dirty="0"/>
              <a:t>Rialzo febbrile con picco a 40 °C</a:t>
            </a:r>
          </a:p>
          <a:p>
            <a:r>
              <a:rPr lang="it-IT" dirty="0"/>
              <a:t>Tosse + riferito singolo episodio di </a:t>
            </a:r>
            <a:r>
              <a:rPr lang="it-IT" dirty="0" err="1"/>
              <a:t>emoftoe</a:t>
            </a:r>
            <a:endParaRPr lang="it-IT" dirty="0"/>
          </a:p>
          <a:p>
            <a:r>
              <a:rPr lang="it-IT" dirty="0"/>
              <a:t>Peggioramento dell’intertrigine micotica</a:t>
            </a:r>
          </a:p>
          <a:p>
            <a:r>
              <a:rPr lang="it-IT" dirty="0"/>
              <a:t>Esami ematici: PCR: 92 mg/L (35 mg/L il giorno precedente), PCT 1,22 ng/</a:t>
            </a:r>
            <a:r>
              <a:rPr lang="it-IT" dirty="0" err="1"/>
              <a:t>mL</a:t>
            </a:r>
            <a:endParaRPr lang="it-IT" dirty="0"/>
          </a:p>
          <a:p>
            <a:r>
              <a:rPr lang="it-IT" dirty="0"/>
              <a:t>Emocolture eseguite all’ingresso: </a:t>
            </a:r>
            <a:r>
              <a:rPr lang="it-IT" b="1" dirty="0"/>
              <a:t>nessun sviluppo di patogeni</a:t>
            </a:r>
          </a:p>
          <a:p>
            <a:r>
              <a:rPr lang="it-IT" dirty="0"/>
              <a:t>Colturale su essudato drenato all’ingresso e 3 giorni dopo: </a:t>
            </a:r>
            <a:r>
              <a:rPr lang="it-IT" b="1" dirty="0"/>
              <a:t>nessuno sviluppo di </a:t>
            </a:r>
            <a:r>
              <a:rPr lang="it-IT" b="1" dirty="0" err="1"/>
              <a:t>patogenI</a:t>
            </a:r>
            <a:endParaRPr lang="it-IT" b="1" dirty="0"/>
          </a:p>
          <a:p>
            <a:pPr marL="0" indent="0">
              <a:buNone/>
            </a:pPr>
            <a:endParaRPr lang="it-IT" dirty="0"/>
          </a:p>
          <a:p>
            <a:pPr marL="0" indent="0" algn="ctr">
              <a:buNone/>
            </a:pPr>
            <a:r>
              <a:rPr lang="it-IT" b="1" dirty="0"/>
              <a:t>Richieste</a:t>
            </a:r>
          </a:p>
          <a:p>
            <a:r>
              <a:rPr lang="it-IT" dirty="0"/>
              <a:t>Nuove emocolture</a:t>
            </a:r>
          </a:p>
          <a:p>
            <a:r>
              <a:rPr lang="it-IT" dirty="0"/>
              <a:t>RX torace</a:t>
            </a:r>
          </a:p>
          <a:p>
            <a:r>
              <a:rPr lang="it-IT" dirty="0"/>
              <a:t>TC con </a:t>
            </a:r>
            <a:r>
              <a:rPr lang="it-IT" dirty="0" err="1"/>
              <a:t>MdC</a:t>
            </a:r>
            <a:r>
              <a:rPr lang="it-IT" dirty="0"/>
              <a:t> per valutazione delle raccolte precedentemente descritte</a:t>
            </a:r>
          </a:p>
          <a:p>
            <a:pPr marL="530352" lvl="1" indent="0">
              <a:buNone/>
            </a:pPr>
            <a:endParaRPr lang="it-IT" dirty="0"/>
          </a:p>
          <a:p>
            <a:pPr marL="0" indent="0" algn="ctr">
              <a:buNone/>
            </a:pPr>
            <a:r>
              <a:rPr lang="it-IT" b="1" dirty="0"/>
              <a:t>Modificata terapia antibiotica ed introdotta terapia antifungina</a:t>
            </a:r>
          </a:p>
        </p:txBody>
      </p:sp>
      <p:pic>
        <p:nvPicPr>
          <p:cNvPr id="4" name="Picture 2" descr="ᐅ Asufc a Udine (UD): Orari Apertura e Mappa">
            <a:extLst>
              <a:ext uri="{FF2B5EF4-FFF2-40B4-BE49-F238E27FC236}">
                <a16:creationId xmlns:a16="http://schemas.microsoft.com/office/drawing/2014/main" id="{AC6F8E5C-0EED-4443-A8F0-6007586E595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74025" y="-198771"/>
            <a:ext cx="1670334" cy="1670334"/>
          </a:xfrm>
          <a:prstGeom prst="rect">
            <a:avLst/>
          </a:prstGeom>
          <a:noFill/>
          <a:extLst>
            <a:ext uri="{909E8E84-426E-40DD-AFC4-6F175D3DCCD1}">
              <a14:hiddenFill xmlns:a14="http://schemas.microsoft.com/office/drawing/2010/main">
                <a:solidFill>
                  <a:srgbClr val="FFFFFF"/>
                </a:solidFill>
              </a14:hiddenFill>
            </a:ext>
          </a:extLst>
        </p:spPr>
      </p:pic>
      <p:sp>
        <p:nvSpPr>
          <p:cNvPr id="2" name="Titolo 1">
            <a:extLst>
              <a:ext uri="{FF2B5EF4-FFF2-40B4-BE49-F238E27FC236}">
                <a16:creationId xmlns:a16="http://schemas.microsoft.com/office/drawing/2014/main" id="{776CE330-C97D-23F4-E4F5-5E6C817D71B5}"/>
              </a:ext>
            </a:extLst>
          </p:cNvPr>
          <p:cNvSpPr>
            <a:spLocks noGrp="1"/>
          </p:cNvSpPr>
          <p:nvPr>
            <p:ph type="title"/>
          </p:nvPr>
        </p:nvSpPr>
        <p:spPr>
          <a:xfrm>
            <a:off x="766367" y="476270"/>
            <a:ext cx="7024254" cy="582511"/>
          </a:xfrm>
        </p:spPr>
        <p:txBody>
          <a:bodyPr>
            <a:normAutofit fontScale="90000"/>
          </a:bodyPr>
          <a:lstStyle/>
          <a:p>
            <a:r>
              <a:rPr lang="it-IT" sz="3600" dirty="0">
                <a:latin typeface="Bernard MT Condensed" panose="02050806060905020404" pitchFamily="18" charset="77"/>
              </a:rPr>
              <a:t>10 APRILE – 10° GIORNATA DI DEGENZA</a:t>
            </a:r>
          </a:p>
        </p:txBody>
      </p:sp>
    </p:spTree>
    <p:extLst>
      <p:ext uri="{BB962C8B-B14F-4D97-AF65-F5344CB8AC3E}">
        <p14:creationId xmlns:p14="http://schemas.microsoft.com/office/powerpoint/2010/main" val="29809731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8F4E830A-06F9-4EAA-9E65-110CF242179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75"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Immagine 3">
            <a:extLst>
              <a:ext uri="{FF2B5EF4-FFF2-40B4-BE49-F238E27FC236}">
                <a16:creationId xmlns:a16="http://schemas.microsoft.com/office/drawing/2014/main" id="{910A8A73-FB26-9381-BDB6-6F1FD219595E}"/>
              </a:ext>
            </a:extLst>
          </p:cNvPr>
          <p:cNvPicPr>
            <a:picLocks noChangeAspect="1"/>
          </p:cNvPicPr>
          <p:nvPr/>
        </p:nvPicPr>
        <p:blipFill>
          <a:blip r:embed="rId3">
            <a:alphaModFix amt="35000"/>
          </a:blip>
          <a:srcRect t="15414"/>
          <a:stretch>
            <a:fillRect/>
          </a:stretch>
        </p:blipFill>
        <p:spPr>
          <a:xfrm>
            <a:off x="3174" y="10"/>
            <a:ext cx="12192000" cy="6857990"/>
          </a:xfrm>
          <a:prstGeom prst="rect">
            <a:avLst/>
          </a:prstGeom>
        </p:spPr>
      </p:pic>
      <p:sp>
        <p:nvSpPr>
          <p:cNvPr id="2" name="Titolo 1">
            <a:extLst>
              <a:ext uri="{FF2B5EF4-FFF2-40B4-BE49-F238E27FC236}">
                <a16:creationId xmlns:a16="http://schemas.microsoft.com/office/drawing/2014/main" id="{859E2FF7-3384-1EDD-3675-D181D0192342}"/>
              </a:ext>
            </a:extLst>
          </p:cNvPr>
          <p:cNvSpPr>
            <a:spLocks noGrp="1"/>
          </p:cNvSpPr>
          <p:nvPr>
            <p:ph type="title"/>
          </p:nvPr>
        </p:nvSpPr>
        <p:spPr>
          <a:xfrm>
            <a:off x="684212" y="4487332"/>
            <a:ext cx="8534400" cy="1507067"/>
          </a:xfrm>
        </p:spPr>
        <p:txBody>
          <a:bodyPr>
            <a:normAutofit/>
          </a:bodyPr>
          <a:lstStyle/>
          <a:p>
            <a:r>
              <a:rPr lang="it-IT" dirty="0"/>
              <a:t>Che possiamo fare?</a:t>
            </a:r>
          </a:p>
        </p:txBody>
      </p:sp>
      <p:sp>
        <p:nvSpPr>
          <p:cNvPr id="3" name="Segnaposto contenuto 2">
            <a:extLst>
              <a:ext uri="{FF2B5EF4-FFF2-40B4-BE49-F238E27FC236}">
                <a16:creationId xmlns:a16="http://schemas.microsoft.com/office/drawing/2014/main" id="{0427A86C-9B61-287C-545A-748288D579E9}"/>
              </a:ext>
            </a:extLst>
          </p:cNvPr>
          <p:cNvSpPr>
            <a:spLocks noGrp="1"/>
          </p:cNvSpPr>
          <p:nvPr>
            <p:ph idx="1"/>
          </p:nvPr>
        </p:nvSpPr>
        <p:spPr>
          <a:xfrm>
            <a:off x="684212" y="685800"/>
            <a:ext cx="8534400" cy="3615267"/>
          </a:xfrm>
        </p:spPr>
        <p:txBody>
          <a:bodyPr>
            <a:normAutofit/>
          </a:bodyPr>
          <a:lstStyle/>
          <a:p>
            <a:r>
              <a:rPr lang="it-IT">
                <a:solidFill>
                  <a:schemeClr val="tx1"/>
                </a:solidFill>
              </a:rPr>
              <a:t>1.	Capire il fenomeno: cos’è il turismo sanitario nella medicina specialistica e quali dinamiche lo alimentano.</a:t>
            </a:r>
          </a:p>
          <a:p>
            <a:r>
              <a:rPr lang="it-IT">
                <a:solidFill>
                  <a:schemeClr val="tx1"/>
                </a:solidFill>
              </a:rPr>
              <a:t>2.	Analizzare i rischi: clinici, etici e professionali, che questo fenomeno comporta.</a:t>
            </a:r>
          </a:p>
          <a:p>
            <a:r>
              <a:rPr lang="it-IT">
                <a:solidFill>
                  <a:schemeClr val="tx1"/>
                </a:solidFill>
              </a:rPr>
              <a:t>3.	Proporre possibili strategie: istituzionali, professionali e culturali, per contrastare questa deriva e restituire alla medicina il ruolo che le spetta: quello di prendersi cura, non di vendere prestazioni.</a:t>
            </a:r>
          </a:p>
          <a:p>
            <a:endParaRPr lang="it-IT">
              <a:solidFill>
                <a:schemeClr val="tx1"/>
              </a:solidFill>
            </a:endParaRPr>
          </a:p>
        </p:txBody>
      </p:sp>
    </p:spTree>
    <p:extLst>
      <p:ext uri="{BB962C8B-B14F-4D97-AF65-F5344CB8AC3E}">
        <p14:creationId xmlns:p14="http://schemas.microsoft.com/office/powerpoint/2010/main" val="73386262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2CB638B2-93B5-5AD3-098E-EF01BA752401}"/>
              </a:ext>
            </a:extLst>
          </p:cNvPr>
          <p:cNvSpPr>
            <a:spLocks noGrp="1"/>
          </p:cNvSpPr>
          <p:nvPr>
            <p:ph idx="1"/>
          </p:nvPr>
        </p:nvSpPr>
        <p:spPr>
          <a:xfrm>
            <a:off x="944881" y="502276"/>
            <a:ext cx="5087116" cy="5971719"/>
          </a:xfr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0" scaled="1"/>
            <a:tileRect/>
          </a:gradFill>
        </p:spPr>
        <p:txBody>
          <a:bodyPr>
            <a:normAutofit fontScale="92500" lnSpcReduction="10000"/>
          </a:bodyPr>
          <a:lstStyle/>
          <a:p>
            <a:pPr marL="0" indent="0">
              <a:buNone/>
            </a:pPr>
            <a:r>
              <a:rPr lang="it-IT" dirty="0"/>
              <a:t>TC: </a:t>
            </a:r>
            <a:br>
              <a:rPr lang="it-IT" dirty="0"/>
            </a:br>
            <a:r>
              <a:rPr lang="it-IT" dirty="0"/>
              <a:t>« </a:t>
            </a:r>
            <a:r>
              <a:rPr lang="it-IT" b="1" dirty="0">
                <a:solidFill>
                  <a:srgbClr val="0070C0"/>
                </a:solidFill>
              </a:rPr>
              <a:t>A livello polmonare a carico del lobo inferiore di sinistra comparsa di alcuni addensamenti parenchimali a carattere compatto ad estensione peribronchiale e mantellare con associate grossolane strie dense parenchimali di verosimile natura disventilatoria</a:t>
            </a:r>
            <a:r>
              <a:rPr lang="it-IT" dirty="0"/>
              <a:t>. […]</a:t>
            </a:r>
          </a:p>
          <a:p>
            <a:pPr marL="0" indent="0">
              <a:buNone/>
            </a:pPr>
            <a:r>
              <a:rPr lang="it-IT" dirty="0">
                <a:solidFill>
                  <a:srgbClr val="0070C0"/>
                </a:solidFill>
              </a:rPr>
              <a:t>Le note raccolte </a:t>
            </a:r>
            <a:r>
              <a:rPr lang="it-IT" dirty="0"/>
              <a:t>sottocutanee in sede lombare posteriore </a:t>
            </a:r>
            <a:r>
              <a:rPr lang="it-IT" b="1" dirty="0">
                <a:solidFill>
                  <a:srgbClr val="0070C0"/>
                </a:solidFill>
              </a:rPr>
              <a:t>risultano lievemente incrementate </a:t>
            </a:r>
            <a:r>
              <a:rPr lang="it-IT" dirty="0"/>
              <a:t>in dimensioni con diametri odierni di 2x12cm (vs 1.7x11cm)  ed entrambe raggiungono lateralmente il piano cutaneo, invariate quelle alla radice delle cosce con spessore massimo di circa 14x20mm a destra fin dove compreso nel volume di scansione»</a:t>
            </a:r>
          </a:p>
          <a:p>
            <a:pPr marL="0" indent="0">
              <a:buNone/>
            </a:pPr>
            <a:endParaRPr lang="it-IT" dirty="0"/>
          </a:p>
          <a:p>
            <a:pPr marL="0" indent="0">
              <a:buNone/>
            </a:pPr>
            <a:r>
              <a:rPr lang="it-IT" dirty="0"/>
              <a:t>RX TORACE: NDS</a:t>
            </a:r>
          </a:p>
        </p:txBody>
      </p:sp>
      <p:pic>
        <p:nvPicPr>
          <p:cNvPr id="2" name="Immagine3">
            <a:extLst>
              <a:ext uri="{FF2B5EF4-FFF2-40B4-BE49-F238E27FC236}">
                <a16:creationId xmlns:a16="http://schemas.microsoft.com/office/drawing/2014/main" id="{88A85881-1877-FE1F-0F90-1EB361927C91}"/>
              </a:ext>
            </a:extLst>
          </p:cNvPr>
          <p:cNvPicPr/>
          <p:nvPr/>
        </p:nvPicPr>
        <p:blipFill>
          <a:blip r:embed="rId2">
            <a:lum/>
            <a:alphaModFix/>
          </a:blip>
          <a:srcRect/>
          <a:stretch>
            <a:fillRect/>
          </a:stretch>
        </p:blipFill>
        <p:spPr>
          <a:xfrm>
            <a:off x="6712553" y="981380"/>
            <a:ext cx="2780915" cy="2135307"/>
          </a:xfrm>
          <a:prstGeom prst="rect">
            <a:avLst/>
          </a:prstGeom>
        </p:spPr>
      </p:pic>
      <p:pic>
        <p:nvPicPr>
          <p:cNvPr id="4" name="Picture 2" descr="ᐅ Asufc a Udine (UD): Orari Apertura e Mappa">
            <a:extLst>
              <a:ext uri="{FF2B5EF4-FFF2-40B4-BE49-F238E27FC236}">
                <a16:creationId xmlns:a16="http://schemas.microsoft.com/office/drawing/2014/main" id="{0BEDB736-31C4-12B8-0700-B50C4311333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74025" y="-198771"/>
            <a:ext cx="1670334" cy="1670334"/>
          </a:xfrm>
          <a:prstGeom prst="rect">
            <a:avLst/>
          </a:prstGeom>
          <a:noFill/>
          <a:extLst>
            <a:ext uri="{909E8E84-426E-40DD-AFC4-6F175D3DCCD1}">
              <a14:hiddenFill xmlns:a14="http://schemas.microsoft.com/office/drawing/2010/main">
                <a:solidFill>
                  <a:srgbClr val="FFFFFF"/>
                </a:solidFill>
              </a14:hiddenFill>
            </a:ext>
          </a:extLst>
        </p:spPr>
      </p:pic>
      <p:sp>
        <p:nvSpPr>
          <p:cNvPr id="6" name="Ovale 5">
            <a:extLst>
              <a:ext uri="{FF2B5EF4-FFF2-40B4-BE49-F238E27FC236}">
                <a16:creationId xmlns:a16="http://schemas.microsoft.com/office/drawing/2014/main" id="{D34C7039-81AE-191C-68F1-F080573E0377}"/>
              </a:ext>
            </a:extLst>
          </p:cNvPr>
          <p:cNvSpPr/>
          <p:nvPr/>
        </p:nvSpPr>
        <p:spPr>
          <a:xfrm>
            <a:off x="7583923" y="1934774"/>
            <a:ext cx="1038176" cy="1297823"/>
          </a:xfrm>
          <a:prstGeom prst="ellipse">
            <a:avLst/>
          </a:prstGeom>
          <a:no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8" name="Immagine3">
            <a:extLst>
              <a:ext uri="{FF2B5EF4-FFF2-40B4-BE49-F238E27FC236}">
                <a16:creationId xmlns:a16="http://schemas.microsoft.com/office/drawing/2014/main" id="{0F166AB0-A0A6-60DE-75F5-B9C60A60B6A5}"/>
              </a:ext>
            </a:extLst>
          </p:cNvPr>
          <p:cNvPicPr/>
          <p:nvPr/>
        </p:nvPicPr>
        <p:blipFill>
          <a:blip r:embed="rId4">
            <a:lum/>
            <a:alphaModFix/>
          </a:blip>
          <a:srcRect/>
          <a:stretch>
            <a:fillRect/>
          </a:stretch>
        </p:blipFill>
        <p:spPr>
          <a:xfrm>
            <a:off x="9146171" y="3145942"/>
            <a:ext cx="2780915" cy="2135307"/>
          </a:xfrm>
          <a:prstGeom prst="rect">
            <a:avLst/>
          </a:prstGeom>
        </p:spPr>
      </p:pic>
      <p:sp>
        <p:nvSpPr>
          <p:cNvPr id="7" name="Ovale 6">
            <a:extLst>
              <a:ext uri="{FF2B5EF4-FFF2-40B4-BE49-F238E27FC236}">
                <a16:creationId xmlns:a16="http://schemas.microsoft.com/office/drawing/2014/main" id="{763CED59-022F-7909-06CC-B713179B5280}"/>
              </a:ext>
            </a:extLst>
          </p:cNvPr>
          <p:cNvSpPr/>
          <p:nvPr/>
        </p:nvSpPr>
        <p:spPr>
          <a:xfrm>
            <a:off x="10435713" y="3639002"/>
            <a:ext cx="1146957" cy="1449441"/>
          </a:xfrm>
          <a:prstGeom prst="ellipse">
            <a:avLst/>
          </a:prstGeom>
          <a:no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9" name="Immagine2">
            <a:extLst>
              <a:ext uri="{FF2B5EF4-FFF2-40B4-BE49-F238E27FC236}">
                <a16:creationId xmlns:a16="http://schemas.microsoft.com/office/drawing/2014/main" id="{73F12998-B910-CE8C-59AE-A5CD19A47FCC}"/>
              </a:ext>
            </a:extLst>
          </p:cNvPr>
          <p:cNvPicPr/>
          <p:nvPr/>
        </p:nvPicPr>
        <p:blipFill>
          <a:blip r:embed="rId5">
            <a:lum/>
            <a:alphaModFix/>
          </a:blip>
          <a:srcRect l="8720" t="11617" r="2086"/>
          <a:stretch/>
        </p:blipFill>
        <p:spPr>
          <a:xfrm>
            <a:off x="6267123" y="3175197"/>
            <a:ext cx="2879048" cy="2135307"/>
          </a:xfrm>
          <a:prstGeom prst="rect">
            <a:avLst/>
          </a:prstGeom>
        </p:spPr>
      </p:pic>
      <p:sp>
        <p:nvSpPr>
          <p:cNvPr id="10" name="Ovale 9">
            <a:extLst>
              <a:ext uri="{FF2B5EF4-FFF2-40B4-BE49-F238E27FC236}">
                <a16:creationId xmlns:a16="http://schemas.microsoft.com/office/drawing/2014/main" id="{31902294-6DC1-F0D0-AD7A-355E1751447B}"/>
              </a:ext>
            </a:extLst>
          </p:cNvPr>
          <p:cNvSpPr/>
          <p:nvPr/>
        </p:nvSpPr>
        <p:spPr>
          <a:xfrm>
            <a:off x="6284565" y="3861063"/>
            <a:ext cx="1146957" cy="1449441"/>
          </a:xfrm>
          <a:prstGeom prst="ellipse">
            <a:avLst/>
          </a:prstGeom>
          <a:no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353745254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descr="Immagine che contiene Carne, persona, lesione, medico&#10;&#10;Descrizione generata automaticamente">
            <a:extLst>
              <a:ext uri="{FF2B5EF4-FFF2-40B4-BE49-F238E27FC236}">
                <a16:creationId xmlns:a16="http://schemas.microsoft.com/office/drawing/2014/main" id="{562C5336-E7E0-70E0-EA6B-A135A58CE530}"/>
              </a:ext>
            </a:extLst>
          </p:cNvPr>
          <p:cNvPicPr>
            <a:picLocks noChangeAspect="1"/>
          </p:cNvPicPr>
          <p:nvPr/>
        </p:nvPicPr>
        <p:blipFill>
          <a:blip r:embed="rId3"/>
          <a:srcRect b="41824"/>
          <a:stretch/>
        </p:blipFill>
        <p:spPr>
          <a:xfrm>
            <a:off x="5779735" y="1457749"/>
            <a:ext cx="5553501" cy="2423104"/>
          </a:xfrm>
          <a:prstGeom prst="rect">
            <a:avLst/>
          </a:prstGeom>
        </p:spPr>
      </p:pic>
      <p:pic>
        <p:nvPicPr>
          <p:cNvPr id="9" name="Immagine 8" descr="Immagine che contiene Carne, lesione, persona, sangue&#10;&#10;Descrizione generata automaticamente">
            <a:extLst>
              <a:ext uri="{FF2B5EF4-FFF2-40B4-BE49-F238E27FC236}">
                <a16:creationId xmlns:a16="http://schemas.microsoft.com/office/drawing/2014/main" id="{CC57C595-A89B-9BE6-6D59-F71E2B687D6A}"/>
              </a:ext>
            </a:extLst>
          </p:cNvPr>
          <p:cNvPicPr>
            <a:picLocks noChangeAspect="1"/>
          </p:cNvPicPr>
          <p:nvPr/>
        </p:nvPicPr>
        <p:blipFill>
          <a:blip r:embed="rId4"/>
          <a:srcRect l="7909" b="33265"/>
          <a:stretch/>
        </p:blipFill>
        <p:spPr>
          <a:xfrm>
            <a:off x="885957" y="1457749"/>
            <a:ext cx="4407504" cy="2395477"/>
          </a:xfrm>
          <a:prstGeom prst="rect">
            <a:avLst/>
          </a:prstGeom>
        </p:spPr>
      </p:pic>
      <p:pic>
        <p:nvPicPr>
          <p:cNvPr id="17" name="Picture 2" descr="ᐅ Asufc a Udine (UD): Orari Apertura e Mappa">
            <a:extLst>
              <a:ext uri="{FF2B5EF4-FFF2-40B4-BE49-F238E27FC236}">
                <a16:creationId xmlns:a16="http://schemas.microsoft.com/office/drawing/2014/main" id="{8EBFC3DB-2048-9465-D29A-E53DF71B1D7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174025" y="-198771"/>
            <a:ext cx="1670334" cy="1670334"/>
          </a:xfrm>
          <a:prstGeom prst="rect">
            <a:avLst/>
          </a:prstGeom>
          <a:noFill/>
          <a:extLst>
            <a:ext uri="{909E8E84-426E-40DD-AFC4-6F175D3DCCD1}">
              <a14:hiddenFill xmlns:a14="http://schemas.microsoft.com/office/drawing/2010/main">
                <a:solidFill>
                  <a:srgbClr val="FFFFFF"/>
                </a:solidFill>
              </a14:hiddenFill>
            </a:ext>
          </a:extLst>
        </p:spPr>
      </p:pic>
      <p:sp>
        <p:nvSpPr>
          <p:cNvPr id="2" name="Titolo 1">
            <a:extLst>
              <a:ext uri="{FF2B5EF4-FFF2-40B4-BE49-F238E27FC236}">
                <a16:creationId xmlns:a16="http://schemas.microsoft.com/office/drawing/2014/main" id="{B94FE238-A8D1-6C43-CD8B-AA83D95EBC4D}"/>
              </a:ext>
            </a:extLst>
          </p:cNvPr>
          <p:cNvSpPr>
            <a:spLocks noGrp="1"/>
          </p:cNvSpPr>
          <p:nvPr>
            <p:ph type="title"/>
          </p:nvPr>
        </p:nvSpPr>
        <p:spPr>
          <a:xfrm>
            <a:off x="858763" y="724632"/>
            <a:ext cx="7024254" cy="582511"/>
          </a:xfrm>
        </p:spPr>
        <p:txBody>
          <a:bodyPr>
            <a:normAutofit/>
          </a:bodyPr>
          <a:lstStyle/>
          <a:p>
            <a:r>
              <a:rPr lang="it-IT" sz="3200" dirty="0">
                <a:latin typeface="Bernard MT Condensed" panose="02050806060905020404" pitchFamily="18" charset="77"/>
              </a:rPr>
              <a:t>18 APRILE – 18° GIORNATA DI DEGENZA</a:t>
            </a:r>
          </a:p>
        </p:txBody>
      </p:sp>
      <p:sp>
        <p:nvSpPr>
          <p:cNvPr id="3" name="Segnaposto contenuto 2">
            <a:extLst>
              <a:ext uri="{FF2B5EF4-FFF2-40B4-BE49-F238E27FC236}">
                <a16:creationId xmlns:a16="http://schemas.microsoft.com/office/drawing/2014/main" id="{EC323160-80B1-8B8F-FB93-FBE178DC72F0}"/>
              </a:ext>
            </a:extLst>
          </p:cNvPr>
          <p:cNvSpPr>
            <a:spLocks noGrp="1"/>
          </p:cNvSpPr>
          <p:nvPr>
            <p:ph idx="1"/>
          </p:nvPr>
        </p:nvSpPr>
        <p:spPr>
          <a:xfrm>
            <a:off x="858763" y="4031461"/>
            <a:ext cx="10474473" cy="2101908"/>
          </a:xfr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0" scaled="1"/>
            <a:tileRect/>
          </a:gradFill>
        </p:spPr>
        <p:txBody>
          <a:bodyPr>
            <a:normAutofit fontScale="92500" lnSpcReduction="10000"/>
          </a:bodyPr>
          <a:lstStyle/>
          <a:p>
            <a:r>
              <a:rPr lang="it-IT" dirty="0"/>
              <a:t>Quadro clinico stabile e costante miglioramento con nuovo abbassamento degli indici di flogosi, rialzo dei livelli di emoglobina, normalizzazione degli indici di funzionalità renale ed epatica</a:t>
            </a:r>
          </a:p>
          <a:p>
            <a:r>
              <a:rPr lang="it-IT" dirty="0"/>
              <a:t>Demarcazione di aree di necrosi dei tessuti molli e cutanee</a:t>
            </a:r>
          </a:p>
          <a:p>
            <a:pPr marL="0" indent="0" algn="ctr">
              <a:buNone/>
            </a:pPr>
            <a:endParaRPr lang="it-IT" dirty="0"/>
          </a:p>
          <a:p>
            <a:pPr marL="0" indent="0" algn="ctr">
              <a:buNone/>
            </a:pPr>
            <a:r>
              <a:rPr lang="it-IT" b="1" dirty="0"/>
              <a:t>intervento di toilette chirurgica e revisione di ferite chirurgiche</a:t>
            </a:r>
          </a:p>
        </p:txBody>
      </p:sp>
    </p:spTree>
    <p:extLst>
      <p:ext uri="{BB962C8B-B14F-4D97-AF65-F5344CB8AC3E}">
        <p14:creationId xmlns:p14="http://schemas.microsoft.com/office/powerpoint/2010/main" val="59026862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Segnaposto contenuto 4" descr="Immagine che contiene persona, tattoo, spalla, stomaco&#10;&#10;Descrizione generata automaticamente">
            <a:extLst>
              <a:ext uri="{FF2B5EF4-FFF2-40B4-BE49-F238E27FC236}">
                <a16:creationId xmlns:a16="http://schemas.microsoft.com/office/drawing/2014/main" id="{36BC10B9-1467-C2C0-F469-CA3C2BCC9E6E}"/>
              </a:ext>
            </a:extLst>
          </p:cNvPr>
          <p:cNvPicPr>
            <a:picLocks noGrp="1" noChangeAspect="1"/>
          </p:cNvPicPr>
          <p:nvPr>
            <p:ph idx="1"/>
          </p:nvPr>
        </p:nvPicPr>
        <p:blipFill>
          <a:blip r:embed="rId3"/>
          <a:srcRect l="10239" t="8238" r="10239" b="39992"/>
          <a:stretch/>
        </p:blipFill>
        <p:spPr>
          <a:xfrm>
            <a:off x="8275649" y="4063279"/>
            <a:ext cx="3219760" cy="2794721"/>
          </a:xfrm>
        </p:spPr>
      </p:pic>
      <p:pic>
        <p:nvPicPr>
          <p:cNvPr id="7" name="Immagine 6" descr="Immagine che contiene persona, spalla, tattoo, indietro&#10;&#10;Descrizione generata automaticamente">
            <a:extLst>
              <a:ext uri="{FF2B5EF4-FFF2-40B4-BE49-F238E27FC236}">
                <a16:creationId xmlns:a16="http://schemas.microsoft.com/office/drawing/2014/main" id="{2D25CF00-6676-F3F9-9C25-B4A77EDFE4A4}"/>
              </a:ext>
            </a:extLst>
          </p:cNvPr>
          <p:cNvPicPr>
            <a:picLocks noChangeAspect="1"/>
          </p:cNvPicPr>
          <p:nvPr/>
        </p:nvPicPr>
        <p:blipFill>
          <a:blip r:embed="rId4"/>
          <a:srcRect l="7129" t="4782" r="12568" b="42943"/>
          <a:stretch/>
        </p:blipFill>
        <p:spPr>
          <a:xfrm>
            <a:off x="8275649" y="977335"/>
            <a:ext cx="3219760" cy="2794720"/>
          </a:xfrm>
          <a:prstGeom prst="rect">
            <a:avLst/>
          </a:prstGeom>
        </p:spPr>
      </p:pic>
      <p:pic>
        <p:nvPicPr>
          <p:cNvPr id="9" name="Immagine 8" descr="Immagine che contiene persona, stomaco, spalla, Petto&#10;&#10;Descrizione generata automaticamente">
            <a:extLst>
              <a:ext uri="{FF2B5EF4-FFF2-40B4-BE49-F238E27FC236}">
                <a16:creationId xmlns:a16="http://schemas.microsoft.com/office/drawing/2014/main" id="{6E963382-42B0-6394-0691-BA7828A100F6}"/>
              </a:ext>
            </a:extLst>
          </p:cNvPr>
          <p:cNvPicPr>
            <a:picLocks noChangeAspect="1"/>
          </p:cNvPicPr>
          <p:nvPr/>
        </p:nvPicPr>
        <p:blipFill>
          <a:blip r:embed="rId5"/>
          <a:srcRect l="13339" t="12035" r="10493" b="34639"/>
          <a:stretch/>
        </p:blipFill>
        <p:spPr>
          <a:xfrm>
            <a:off x="696591" y="4063280"/>
            <a:ext cx="3060762" cy="2794720"/>
          </a:xfrm>
          <a:prstGeom prst="rect">
            <a:avLst/>
          </a:prstGeom>
        </p:spPr>
      </p:pic>
      <p:pic>
        <p:nvPicPr>
          <p:cNvPr id="11" name="Immagine 10" descr="Immagine che contiene persona, spalla, collo, stomaco&#10;&#10;Descrizione generata automaticamente">
            <a:extLst>
              <a:ext uri="{FF2B5EF4-FFF2-40B4-BE49-F238E27FC236}">
                <a16:creationId xmlns:a16="http://schemas.microsoft.com/office/drawing/2014/main" id="{A6086348-6A38-2B7D-9AEF-456DFD3CC92F}"/>
              </a:ext>
            </a:extLst>
          </p:cNvPr>
          <p:cNvPicPr>
            <a:picLocks noChangeAspect="1"/>
          </p:cNvPicPr>
          <p:nvPr/>
        </p:nvPicPr>
        <p:blipFill>
          <a:blip r:embed="rId6"/>
          <a:srcRect l="12471" t="10846" r="8630" b="35125"/>
          <a:stretch/>
        </p:blipFill>
        <p:spPr>
          <a:xfrm>
            <a:off x="696591" y="977335"/>
            <a:ext cx="3060762" cy="2794720"/>
          </a:xfrm>
          <a:prstGeom prst="rect">
            <a:avLst/>
          </a:prstGeom>
        </p:spPr>
      </p:pic>
      <p:pic>
        <p:nvPicPr>
          <p:cNvPr id="15" name="Immagine 14" descr="Immagine che contiene persona, spalla, Petto, collo&#10;&#10;Descrizione generata automaticamente">
            <a:extLst>
              <a:ext uri="{FF2B5EF4-FFF2-40B4-BE49-F238E27FC236}">
                <a16:creationId xmlns:a16="http://schemas.microsoft.com/office/drawing/2014/main" id="{06FF9E5C-21C1-0644-7D5A-8D37235B2A2D}"/>
              </a:ext>
            </a:extLst>
          </p:cNvPr>
          <p:cNvPicPr>
            <a:picLocks noChangeAspect="1"/>
          </p:cNvPicPr>
          <p:nvPr/>
        </p:nvPicPr>
        <p:blipFill>
          <a:blip r:embed="rId7"/>
          <a:srcRect l="14601" t="5503" r="9644" b="49019"/>
          <a:stretch/>
        </p:blipFill>
        <p:spPr>
          <a:xfrm>
            <a:off x="4327729" y="977335"/>
            <a:ext cx="3491346" cy="2794720"/>
          </a:xfrm>
          <a:prstGeom prst="rect">
            <a:avLst/>
          </a:prstGeom>
        </p:spPr>
      </p:pic>
      <p:sp>
        <p:nvSpPr>
          <p:cNvPr id="2" name="Titolo 1">
            <a:extLst>
              <a:ext uri="{FF2B5EF4-FFF2-40B4-BE49-F238E27FC236}">
                <a16:creationId xmlns:a16="http://schemas.microsoft.com/office/drawing/2014/main" id="{1519DA29-566D-5F6B-F7DB-F9C6AF4BCA17}"/>
              </a:ext>
            </a:extLst>
          </p:cNvPr>
          <p:cNvSpPr>
            <a:spLocks noGrp="1"/>
          </p:cNvSpPr>
          <p:nvPr>
            <p:ph type="title"/>
          </p:nvPr>
        </p:nvSpPr>
        <p:spPr>
          <a:xfrm>
            <a:off x="794821" y="191068"/>
            <a:ext cx="7024254" cy="786267"/>
          </a:xfrm>
        </p:spPr>
        <p:txBody>
          <a:bodyPr>
            <a:normAutofit/>
          </a:bodyPr>
          <a:lstStyle/>
          <a:p>
            <a:r>
              <a:rPr lang="it-IT" sz="4000" dirty="0">
                <a:latin typeface="Bernard MT Condensed" panose="02050806060905020404" pitchFamily="18" charset="77"/>
              </a:rPr>
              <a:t>DECORSO POST OPERATORIO</a:t>
            </a:r>
          </a:p>
        </p:txBody>
      </p:sp>
      <p:sp>
        <p:nvSpPr>
          <p:cNvPr id="3" name="Segnaposto contenuto 2">
            <a:extLst>
              <a:ext uri="{FF2B5EF4-FFF2-40B4-BE49-F238E27FC236}">
                <a16:creationId xmlns:a16="http://schemas.microsoft.com/office/drawing/2014/main" id="{854C05E7-2225-FB0F-F17E-70D23F87FADC}"/>
              </a:ext>
            </a:extLst>
          </p:cNvPr>
          <p:cNvSpPr txBox="1">
            <a:spLocks/>
          </p:cNvSpPr>
          <p:nvPr/>
        </p:nvSpPr>
        <p:spPr>
          <a:xfrm>
            <a:off x="3916352" y="3928397"/>
            <a:ext cx="4233735" cy="2929604"/>
          </a:xfrm>
          <a:prstGeom prst="rect">
            <a:avLst/>
          </a:prstGeom>
        </p:spPr>
        <p:txBody>
          <a:bodyPr vert="horz" lIns="91440" tIns="45720" rIns="91440" bIns="45720" rtlCol="0">
            <a:normAutofit lnSpcReduction="10000"/>
          </a:bodyPr>
          <a:lst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a:lstStyle>
          <a:p>
            <a:pPr marL="0" indent="0" algn="ctr">
              <a:buFont typeface="Franklin Gothic Book" panose="020B0503020102020204" pitchFamily="34" charset="0"/>
              <a:buNone/>
            </a:pPr>
            <a:r>
              <a:rPr lang="it-IT" sz="1800" b="1" dirty="0"/>
              <a:t>MICROBIOLOGICI ANCORA IN ATTESA DI REFERTO AL MOMENTO DELLA DIMISSIONE</a:t>
            </a:r>
          </a:p>
          <a:p>
            <a:r>
              <a:rPr lang="it-IT" sz="1800" dirty="0"/>
              <a:t>Microbiologici su materiale bioptico di sala: </a:t>
            </a:r>
            <a:r>
              <a:rPr lang="it-IT" sz="1800" b="1" dirty="0">
                <a:solidFill>
                  <a:schemeClr val="tx1"/>
                </a:solidFill>
              </a:rPr>
              <a:t>nessuno sviluppo di patogeni</a:t>
            </a:r>
          </a:p>
          <a:p>
            <a:r>
              <a:rPr lang="it-IT" sz="1800" dirty="0"/>
              <a:t>Urinocoltura: </a:t>
            </a:r>
            <a:r>
              <a:rPr lang="it-IT" sz="1800" b="1" dirty="0"/>
              <a:t>nessuno sviluppo di patogeni</a:t>
            </a:r>
          </a:p>
          <a:p>
            <a:r>
              <a:rPr lang="it-IT" sz="1800" dirty="0"/>
              <a:t>Emocoltura al secondo picco febbrile: </a:t>
            </a:r>
            <a:r>
              <a:rPr lang="it-IT" sz="1800" b="1" dirty="0"/>
              <a:t>nessuno sviluppo</a:t>
            </a:r>
          </a:p>
          <a:p>
            <a:endParaRPr lang="it-IT" dirty="0"/>
          </a:p>
        </p:txBody>
      </p:sp>
      <p:pic>
        <p:nvPicPr>
          <p:cNvPr id="4" name="Picture 2" descr="ᐅ Asufc a Udine (UD): Orari Apertura e Mappa">
            <a:extLst>
              <a:ext uri="{FF2B5EF4-FFF2-40B4-BE49-F238E27FC236}">
                <a16:creationId xmlns:a16="http://schemas.microsoft.com/office/drawing/2014/main" id="{E427CA6C-DFA3-3908-4F4D-1E81A29208EB}"/>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0174025" y="-198771"/>
            <a:ext cx="1670334" cy="16703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4701235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descr="Immagine che contiene vestiti, persona, stomaco, Petto&#10;&#10;Descrizione generata automaticamente">
            <a:extLst>
              <a:ext uri="{FF2B5EF4-FFF2-40B4-BE49-F238E27FC236}">
                <a16:creationId xmlns:a16="http://schemas.microsoft.com/office/drawing/2014/main" id="{DDA6C0F1-C937-DCBB-800C-C9173F5CF0D2}"/>
              </a:ext>
            </a:extLst>
          </p:cNvPr>
          <p:cNvPicPr>
            <a:picLocks noChangeAspect="1"/>
          </p:cNvPicPr>
          <p:nvPr/>
        </p:nvPicPr>
        <p:blipFill>
          <a:blip r:embed="rId2"/>
          <a:srcRect l="15274" t="5325" r="22880" b="48458"/>
          <a:stretch/>
        </p:blipFill>
        <p:spPr>
          <a:xfrm>
            <a:off x="6336406" y="1711811"/>
            <a:ext cx="4597757" cy="4581262"/>
          </a:xfrm>
          <a:prstGeom prst="rect">
            <a:avLst/>
          </a:prstGeom>
        </p:spPr>
      </p:pic>
      <p:pic>
        <p:nvPicPr>
          <p:cNvPr id="8" name="Picture 2" descr="ᐅ Asufc a Udine (UD): Orari Apertura e Mappa">
            <a:extLst>
              <a:ext uri="{FF2B5EF4-FFF2-40B4-BE49-F238E27FC236}">
                <a16:creationId xmlns:a16="http://schemas.microsoft.com/office/drawing/2014/main" id="{F54044A3-6567-7FE2-F895-559BBC88DD2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74025" y="-198771"/>
            <a:ext cx="1670334" cy="1670334"/>
          </a:xfrm>
          <a:prstGeom prst="rect">
            <a:avLst/>
          </a:prstGeom>
          <a:noFill/>
          <a:extLst>
            <a:ext uri="{909E8E84-426E-40DD-AFC4-6F175D3DCCD1}">
              <a14:hiddenFill xmlns:a14="http://schemas.microsoft.com/office/drawing/2010/main">
                <a:solidFill>
                  <a:srgbClr val="FFFFFF"/>
                </a:solidFill>
              </a14:hiddenFill>
            </a:ext>
          </a:extLst>
        </p:spPr>
      </p:pic>
      <p:sp>
        <p:nvSpPr>
          <p:cNvPr id="6" name="Titolo 1">
            <a:extLst>
              <a:ext uri="{FF2B5EF4-FFF2-40B4-BE49-F238E27FC236}">
                <a16:creationId xmlns:a16="http://schemas.microsoft.com/office/drawing/2014/main" id="{6E25A363-E618-26B6-5F1B-9708A6305988}"/>
              </a:ext>
            </a:extLst>
          </p:cNvPr>
          <p:cNvSpPr>
            <a:spLocks noGrp="1"/>
          </p:cNvSpPr>
          <p:nvPr>
            <p:ph type="title"/>
          </p:nvPr>
        </p:nvSpPr>
        <p:spPr>
          <a:xfrm>
            <a:off x="811446" y="508000"/>
            <a:ext cx="7024254" cy="710907"/>
          </a:xfrm>
        </p:spPr>
        <p:txBody>
          <a:bodyPr>
            <a:normAutofit/>
          </a:bodyPr>
          <a:lstStyle/>
          <a:p>
            <a:r>
              <a:rPr lang="it-IT" dirty="0">
                <a:latin typeface="Bernard MT Condensed" panose="02050806060905020404" pitchFamily="18" charset="77"/>
              </a:rPr>
              <a:t>CONTROLLO A 3 MESI</a:t>
            </a:r>
          </a:p>
        </p:txBody>
      </p:sp>
      <p:pic>
        <p:nvPicPr>
          <p:cNvPr id="3" name="Immagine 2" descr="Immagine che contiene persona, Carne, pelle, lesione&#10;&#10;Descrizione generata automaticamente">
            <a:extLst>
              <a:ext uri="{FF2B5EF4-FFF2-40B4-BE49-F238E27FC236}">
                <a16:creationId xmlns:a16="http://schemas.microsoft.com/office/drawing/2014/main" id="{886A3AF2-B077-35D4-A825-A1B303335CFB}"/>
              </a:ext>
            </a:extLst>
          </p:cNvPr>
          <p:cNvPicPr>
            <a:picLocks noChangeAspect="1"/>
          </p:cNvPicPr>
          <p:nvPr/>
        </p:nvPicPr>
        <p:blipFill>
          <a:blip r:embed="rId4"/>
          <a:srcRect t="16309" b="14327"/>
          <a:stretch/>
        </p:blipFill>
        <p:spPr>
          <a:xfrm rot="5400000">
            <a:off x="1211856" y="1981103"/>
            <a:ext cx="4638188" cy="4099606"/>
          </a:xfrm>
          <a:prstGeom prst="rect">
            <a:avLst/>
          </a:prstGeom>
        </p:spPr>
      </p:pic>
    </p:spTree>
    <p:extLst>
      <p:ext uri="{BB962C8B-B14F-4D97-AF65-F5344CB8AC3E}">
        <p14:creationId xmlns:p14="http://schemas.microsoft.com/office/powerpoint/2010/main" val="370773053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4CA4EA08-7853-344E-4334-AD6E9D610D44}"/>
              </a:ext>
            </a:extLst>
          </p:cNvPr>
          <p:cNvSpPr>
            <a:spLocks noGrp="1"/>
          </p:cNvSpPr>
          <p:nvPr>
            <p:ph idx="1"/>
          </p:nvPr>
        </p:nvSpPr>
        <p:spPr>
          <a:xfrm>
            <a:off x="529390" y="1433680"/>
            <a:ext cx="9601200" cy="4163291"/>
          </a:xfr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0" scaled="1"/>
            <a:tileRect/>
          </a:gradFill>
        </p:spPr>
        <p:txBody>
          <a:bodyPr/>
          <a:lstStyle/>
          <a:p>
            <a:r>
              <a:rPr lang="it-IT" dirty="0"/>
              <a:t>E’ giusto che il SSN si faccia carico della gestione del follow up post operatorio e/o delle possibili complicanze, minori o maggiori esitanti da questi interventi? </a:t>
            </a:r>
          </a:p>
          <a:p>
            <a:r>
              <a:rPr lang="it-IT" dirty="0"/>
              <a:t>In caso di presa in carico, quanto è giusto spingersi nel trattamento? E’ giusto limitarsi a risolvere il problema o si dovrebbe ricercare il miglior risultato estetico?</a:t>
            </a:r>
          </a:p>
          <a:p>
            <a:r>
              <a:rPr lang="it-IT" dirty="0"/>
              <a:t>Dal punto di vista medico legale qual è il comportamento più corretto da tenere?</a:t>
            </a:r>
          </a:p>
          <a:p>
            <a:r>
              <a:rPr lang="it-IT" dirty="0"/>
              <a:t>Come gestire i pazienti che non sono coperti dal SSN?</a:t>
            </a:r>
          </a:p>
        </p:txBody>
      </p:sp>
      <p:pic>
        <p:nvPicPr>
          <p:cNvPr id="8" name="Elemento grafico 7" descr="Punto interrogativo con riempimento a tinta unita">
            <a:extLst>
              <a:ext uri="{FF2B5EF4-FFF2-40B4-BE49-F238E27FC236}">
                <a16:creationId xmlns:a16="http://schemas.microsoft.com/office/drawing/2014/main" id="{38F5D8F2-41B4-C803-7C60-780E11705CB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277600" y="248470"/>
            <a:ext cx="914400" cy="914400"/>
          </a:xfrm>
          <a:prstGeom prst="rect">
            <a:avLst/>
          </a:prstGeom>
        </p:spPr>
      </p:pic>
      <p:pic>
        <p:nvPicPr>
          <p:cNvPr id="10" name="Elemento grafico 9" descr="Intelligenza artificiale contorno">
            <a:extLst>
              <a:ext uri="{FF2B5EF4-FFF2-40B4-BE49-F238E27FC236}">
                <a16:creationId xmlns:a16="http://schemas.microsoft.com/office/drawing/2014/main" id="{009A63FE-ABD1-3B13-A178-9438D623EEC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0644739" y="519280"/>
            <a:ext cx="914400" cy="914400"/>
          </a:xfrm>
          <a:prstGeom prst="rect">
            <a:avLst/>
          </a:prstGeom>
        </p:spPr>
      </p:pic>
    </p:spTree>
    <p:extLst>
      <p:ext uri="{BB962C8B-B14F-4D97-AF65-F5344CB8AC3E}">
        <p14:creationId xmlns:p14="http://schemas.microsoft.com/office/powerpoint/2010/main" val="366402615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EF80C5E2-8BC5-6ABE-83B4-4D871F17DC35}"/>
              </a:ext>
            </a:extLst>
          </p:cNvPr>
          <p:cNvSpPr>
            <a:spLocks noGrp="1"/>
          </p:cNvSpPr>
          <p:nvPr>
            <p:ph idx="1"/>
          </p:nvPr>
        </p:nvSpPr>
        <p:spPr>
          <a:xfrm>
            <a:off x="831574" y="1219201"/>
            <a:ext cx="10733892" cy="5318760"/>
          </a:xfr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0" scaled="1"/>
            <a:tileRect/>
          </a:gradFill>
        </p:spPr>
        <p:txBody>
          <a:bodyPr numCol="2">
            <a:normAutofit fontScale="85000" lnSpcReduction="10000"/>
          </a:bodyPr>
          <a:lstStyle/>
          <a:p>
            <a:r>
              <a:rPr lang="it-IT" b="1" dirty="0"/>
              <a:t>Giorni di ricovero: 29</a:t>
            </a:r>
          </a:p>
          <a:p>
            <a:r>
              <a:rPr lang="it-IT" b="1" dirty="0"/>
              <a:t>Terapie mediche: </a:t>
            </a:r>
          </a:p>
          <a:p>
            <a:pPr lvl="1"/>
            <a:r>
              <a:rPr lang="it-IT" sz="1900" b="1" i="0" dirty="0"/>
              <a:t>Multipli cicli di medicazioni</a:t>
            </a:r>
          </a:p>
          <a:p>
            <a:pPr lvl="1"/>
            <a:r>
              <a:rPr lang="it-IT" sz="1900" b="1" i="0" dirty="0"/>
              <a:t>Trasfusione di emazie: 6 UEC</a:t>
            </a:r>
          </a:p>
          <a:p>
            <a:pPr lvl="1"/>
            <a:r>
              <a:rPr lang="it-IT" sz="1900" b="1" i="0" dirty="0"/>
              <a:t>Terapia antibiotica </a:t>
            </a:r>
          </a:p>
          <a:p>
            <a:pPr lvl="2"/>
            <a:r>
              <a:rPr lang="it-IT" b="1" dirty="0"/>
              <a:t>I primi 10 giorni di ricovero: </a:t>
            </a:r>
            <a:r>
              <a:rPr lang="it-IT" b="1" dirty="0" err="1"/>
              <a:t>Daptomicina</a:t>
            </a:r>
            <a:r>
              <a:rPr lang="it-IT" b="1" dirty="0"/>
              <a:t> + </a:t>
            </a:r>
            <a:r>
              <a:rPr lang="it-IT" b="1" dirty="0" err="1"/>
              <a:t>Fosfomicina</a:t>
            </a:r>
            <a:r>
              <a:rPr lang="it-IT" b="1" dirty="0"/>
              <a:t> + </a:t>
            </a:r>
            <a:r>
              <a:rPr lang="it-IT" b="1" dirty="0" err="1"/>
              <a:t>Piperacillina</a:t>
            </a:r>
            <a:r>
              <a:rPr lang="it-IT" b="1" dirty="0"/>
              <a:t> </a:t>
            </a:r>
            <a:r>
              <a:rPr lang="it-IT" b="1" dirty="0" err="1"/>
              <a:t>Tazobactam</a:t>
            </a:r>
            <a:endParaRPr lang="it-IT" b="1" dirty="0"/>
          </a:p>
          <a:p>
            <a:pPr lvl="2"/>
            <a:r>
              <a:rPr lang="it-IT" b="1" dirty="0"/>
              <a:t>Dal 10emo giorno alla dimissione: </a:t>
            </a:r>
            <a:r>
              <a:rPr lang="it-IT" b="1" dirty="0" err="1"/>
              <a:t>Meropenem</a:t>
            </a:r>
            <a:r>
              <a:rPr lang="it-IT" b="1" dirty="0"/>
              <a:t> + </a:t>
            </a:r>
            <a:r>
              <a:rPr lang="it-IT" b="1" dirty="0" err="1"/>
              <a:t>Caspofungina</a:t>
            </a:r>
            <a:endParaRPr lang="it-IT" b="1" dirty="0"/>
          </a:p>
          <a:p>
            <a:r>
              <a:rPr lang="it-IT" b="1" dirty="0"/>
              <a:t>Imaging: 5 di cui</a:t>
            </a:r>
          </a:p>
          <a:p>
            <a:pPr lvl="1"/>
            <a:r>
              <a:rPr lang="it-IT" sz="1900" b="1" i="0" dirty="0"/>
              <a:t>RX torace 2</a:t>
            </a:r>
          </a:p>
          <a:p>
            <a:pPr lvl="1"/>
            <a:r>
              <a:rPr lang="it-IT" sz="1900" b="1" i="0" dirty="0"/>
              <a:t>TC con Mdc 2</a:t>
            </a:r>
          </a:p>
          <a:p>
            <a:pPr lvl="1"/>
            <a:r>
              <a:rPr lang="it-IT" sz="1900" b="1" i="0" dirty="0"/>
              <a:t>TC polmone: 1</a:t>
            </a:r>
          </a:p>
          <a:p>
            <a:pPr lvl="1"/>
            <a:r>
              <a:rPr lang="it-IT" sz="1900" b="1" i="0" dirty="0" err="1"/>
              <a:t>Angio</a:t>
            </a:r>
            <a:r>
              <a:rPr lang="it-IT" sz="1900" b="1" i="0" dirty="0"/>
              <a:t> TC 1</a:t>
            </a:r>
          </a:p>
          <a:p>
            <a:r>
              <a:rPr lang="it-IT" b="1" dirty="0"/>
              <a:t>Valutazioni specialistiche (esclusi </a:t>
            </a:r>
            <a:r>
              <a:rPr lang="it-IT" b="1" dirty="0" err="1"/>
              <a:t>readback</a:t>
            </a:r>
            <a:r>
              <a:rPr lang="it-IT" b="1" dirty="0"/>
              <a:t>): 13 di cui 4 eseguiti in post ricovero in regime ambulatoriale</a:t>
            </a:r>
          </a:p>
          <a:p>
            <a:r>
              <a:rPr lang="it-IT" b="1" dirty="0"/>
              <a:t>Esami ematochimici richiesti durante il ricovero e nel post ricovero: 55, di cui</a:t>
            </a:r>
          </a:p>
          <a:p>
            <a:pPr lvl="1"/>
            <a:r>
              <a:rPr lang="it-IT" sz="1900" b="1" i="0" dirty="0"/>
              <a:t>TDM: 9</a:t>
            </a:r>
          </a:p>
          <a:p>
            <a:pPr lvl="1"/>
            <a:r>
              <a:rPr lang="it-IT" sz="1900" b="1" i="0" dirty="0" err="1"/>
              <a:t>Emogas</a:t>
            </a:r>
            <a:r>
              <a:rPr lang="it-IT" sz="1900" b="1" i="0" dirty="0"/>
              <a:t>: 5</a:t>
            </a:r>
          </a:p>
          <a:p>
            <a:pPr lvl="1"/>
            <a:r>
              <a:rPr lang="it-IT" sz="1900" b="1" i="0" dirty="0"/>
              <a:t>T&amp;S : 3</a:t>
            </a:r>
          </a:p>
          <a:p>
            <a:r>
              <a:rPr lang="it-IT" b="1" dirty="0"/>
              <a:t>Esami microbiologici: 19 di cui</a:t>
            </a:r>
          </a:p>
          <a:p>
            <a:pPr lvl="1"/>
            <a:r>
              <a:rPr lang="it-IT" sz="1900" b="1" i="0" dirty="0"/>
              <a:t>Emocolture: 6</a:t>
            </a:r>
          </a:p>
          <a:p>
            <a:pPr lvl="1"/>
            <a:r>
              <a:rPr lang="it-IT" sz="1900" b="1" i="0" dirty="0"/>
              <a:t>Microbiologico su essudato: 9</a:t>
            </a:r>
          </a:p>
          <a:p>
            <a:pPr lvl="1"/>
            <a:r>
              <a:rPr lang="it-IT" sz="1900" b="1" i="0" dirty="0"/>
              <a:t>Microbiologico su materiale bioptico: 3</a:t>
            </a:r>
          </a:p>
          <a:p>
            <a:pPr lvl="1"/>
            <a:r>
              <a:rPr lang="it-IT" sz="1900" b="1" i="0" dirty="0"/>
              <a:t>Urinocoltura: 1</a:t>
            </a:r>
          </a:p>
          <a:p>
            <a:r>
              <a:rPr lang="it-IT" b="1" dirty="0"/>
              <a:t>Accessi ambulatoriali nel post operatorio: 5</a:t>
            </a:r>
          </a:p>
          <a:p>
            <a:r>
              <a:rPr lang="it-IT" b="1" dirty="0"/>
              <a:t>Altro: </a:t>
            </a:r>
          </a:p>
          <a:p>
            <a:pPr lvl="1"/>
            <a:r>
              <a:rPr lang="it-IT" sz="1900" b="1" i="0" dirty="0"/>
              <a:t>Trattamento dietetico </a:t>
            </a:r>
          </a:p>
          <a:p>
            <a:pPr lvl="1"/>
            <a:r>
              <a:rPr lang="it-IT" sz="1900" b="1" i="0" dirty="0"/>
              <a:t>2 accessi in PS (</a:t>
            </a:r>
            <a:r>
              <a:rPr lang="it-IT" sz="1900" b="1" i="0" dirty="0" err="1"/>
              <a:t>spoke</a:t>
            </a:r>
            <a:r>
              <a:rPr lang="it-IT" sz="1900" b="1" i="0" dirty="0"/>
              <a:t> e poi hub)</a:t>
            </a:r>
          </a:p>
          <a:p>
            <a:pPr lvl="1"/>
            <a:r>
              <a:rPr lang="it-IT" sz="1900" b="1" i="0" dirty="0"/>
              <a:t>Trasporto con ambulanza da ospedale </a:t>
            </a:r>
            <a:r>
              <a:rPr lang="it-IT" sz="1900" b="1" i="0" dirty="0" err="1"/>
              <a:t>spoke</a:t>
            </a:r>
            <a:r>
              <a:rPr lang="it-IT" sz="1900" b="1" i="0" dirty="0"/>
              <a:t> ad ospedale hub </a:t>
            </a:r>
          </a:p>
        </p:txBody>
      </p:sp>
      <p:sp>
        <p:nvSpPr>
          <p:cNvPr id="6" name="Titolo 1">
            <a:extLst>
              <a:ext uri="{FF2B5EF4-FFF2-40B4-BE49-F238E27FC236}">
                <a16:creationId xmlns:a16="http://schemas.microsoft.com/office/drawing/2014/main" id="{5226E00D-19CD-2094-DCD6-D6E8D17475EF}"/>
              </a:ext>
            </a:extLst>
          </p:cNvPr>
          <p:cNvSpPr txBox="1">
            <a:spLocks/>
          </p:cNvSpPr>
          <p:nvPr/>
        </p:nvSpPr>
        <p:spPr>
          <a:xfrm>
            <a:off x="831574" y="457199"/>
            <a:ext cx="3549357" cy="976481"/>
          </a:xfrm>
          <a:prstGeom prst="rect">
            <a:avLst/>
          </a:prstGeom>
        </p:spPr>
        <p:txBody>
          <a:bodyPr vert="horz" lIns="91440" tIns="45720" rIns="91440" bIns="45720" rtlCol="0" anchor="t">
            <a:normAutofit/>
          </a:bodyPr>
          <a:lst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a:lstStyle>
          <a:p>
            <a:r>
              <a:rPr lang="it-IT" dirty="0">
                <a:latin typeface="Bernard MT Condensed" panose="02050806060905020404" pitchFamily="18" charset="77"/>
              </a:rPr>
              <a:t>BILANCIO</a:t>
            </a:r>
          </a:p>
        </p:txBody>
      </p:sp>
    </p:spTree>
    <p:extLst>
      <p:ext uri="{BB962C8B-B14F-4D97-AF65-F5344CB8AC3E}">
        <p14:creationId xmlns:p14="http://schemas.microsoft.com/office/powerpoint/2010/main" val="152309161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54562A-5401-D02F-D42F-5B8B584E35A8}"/>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FB296398-6619-F6F9-C248-1FCE95C84289}"/>
              </a:ext>
            </a:extLst>
          </p:cNvPr>
          <p:cNvSpPr>
            <a:spLocks noGrp="1"/>
          </p:cNvSpPr>
          <p:nvPr>
            <p:ph type="title"/>
          </p:nvPr>
        </p:nvSpPr>
        <p:spPr>
          <a:xfrm>
            <a:off x="684212" y="4487332"/>
            <a:ext cx="9711072" cy="1507067"/>
          </a:xfrm>
        </p:spPr>
        <p:txBody>
          <a:bodyPr/>
          <a:lstStyle/>
          <a:p>
            <a:r>
              <a:rPr lang="it-IT" b="1" dirty="0"/>
              <a:t>Criticità e rischi del turismo sanitario</a:t>
            </a:r>
            <a:endParaRPr lang="it-IT" dirty="0"/>
          </a:p>
        </p:txBody>
      </p:sp>
      <p:sp>
        <p:nvSpPr>
          <p:cNvPr id="5" name="Segnaposto contenuto 4">
            <a:extLst>
              <a:ext uri="{FF2B5EF4-FFF2-40B4-BE49-F238E27FC236}">
                <a16:creationId xmlns:a16="http://schemas.microsoft.com/office/drawing/2014/main" id="{38B7C3C7-C2FB-08FF-B56D-C99E62373C45}"/>
              </a:ext>
            </a:extLst>
          </p:cNvPr>
          <p:cNvSpPr>
            <a:spLocks noGrp="1"/>
          </p:cNvSpPr>
          <p:nvPr>
            <p:ph idx="1"/>
          </p:nvPr>
        </p:nvSpPr>
        <p:spPr/>
        <p:txBody>
          <a:bodyPr/>
          <a:lstStyle/>
          <a:p>
            <a:r>
              <a:rPr lang="it-IT" dirty="0"/>
              <a:t>Rischi clinici</a:t>
            </a:r>
          </a:p>
          <a:p>
            <a:r>
              <a:rPr lang="it-IT" b="1" dirty="0">
                <a:solidFill>
                  <a:srgbClr val="FF0000"/>
                </a:solidFill>
              </a:rPr>
              <a:t>Rischi medico-legali</a:t>
            </a:r>
          </a:p>
          <a:p>
            <a:r>
              <a:rPr lang="it-IT" dirty="0"/>
              <a:t>Rischi reputazionali e professionali</a:t>
            </a:r>
          </a:p>
          <a:p>
            <a:r>
              <a:rPr lang="it-IT" dirty="0"/>
              <a:t>Rischi etici e culturali</a:t>
            </a:r>
          </a:p>
        </p:txBody>
      </p:sp>
    </p:spTree>
    <p:extLst>
      <p:ext uri="{BB962C8B-B14F-4D97-AF65-F5344CB8AC3E}">
        <p14:creationId xmlns:p14="http://schemas.microsoft.com/office/powerpoint/2010/main" val="30614334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4103E24-1721-37A0-F53D-67632094A53F}"/>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6003638F-66A3-5BC8-5E2D-C42849760194}"/>
              </a:ext>
            </a:extLst>
          </p:cNvPr>
          <p:cNvSpPr>
            <a:spLocks noGrp="1"/>
          </p:cNvSpPr>
          <p:nvPr>
            <p:ph type="title"/>
          </p:nvPr>
        </p:nvSpPr>
        <p:spPr>
          <a:xfrm>
            <a:off x="684212" y="4487332"/>
            <a:ext cx="9711072" cy="1507067"/>
          </a:xfrm>
        </p:spPr>
        <p:txBody>
          <a:bodyPr/>
          <a:lstStyle/>
          <a:p>
            <a:r>
              <a:rPr lang="it-IT" b="1" dirty="0"/>
              <a:t>Criticità e rischi del turismo sanitario</a:t>
            </a:r>
            <a:endParaRPr lang="it-IT" dirty="0"/>
          </a:p>
        </p:txBody>
      </p:sp>
      <p:sp>
        <p:nvSpPr>
          <p:cNvPr id="5" name="Segnaposto contenuto 4">
            <a:extLst>
              <a:ext uri="{FF2B5EF4-FFF2-40B4-BE49-F238E27FC236}">
                <a16:creationId xmlns:a16="http://schemas.microsoft.com/office/drawing/2014/main" id="{5A0188E4-FB20-1372-076B-7687E86E4A31}"/>
              </a:ext>
            </a:extLst>
          </p:cNvPr>
          <p:cNvSpPr>
            <a:spLocks noGrp="1"/>
          </p:cNvSpPr>
          <p:nvPr>
            <p:ph idx="1"/>
          </p:nvPr>
        </p:nvSpPr>
        <p:spPr>
          <a:xfrm>
            <a:off x="684212" y="685800"/>
            <a:ext cx="5620335" cy="3615267"/>
          </a:xfrm>
        </p:spPr>
        <p:txBody>
          <a:bodyPr/>
          <a:lstStyle/>
          <a:p>
            <a:r>
              <a:rPr lang="it-IT" dirty="0"/>
              <a:t>Rischi clinici</a:t>
            </a:r>
          </a:p>
          <a:p>
            <a:r>
              <a:rPr lang="it-IT" dirty="0"/>
              <a:t>Rischi medico-legali</a:t>
            </a:r>
          </a:p>
          <a:p>
            <a:r>
              <a:rPr lang="it-IT" b="1" dirty="0">
                <a:solidFill>
                  <a:srgbClr val="FF0000"/>
                </a:solidFill>
              </a:rPr>
              <a:t>Rischi reputazionali e professionali</a:t>
            </a:r>
          </a:p>
          <a:p>
            <a:r>
              <a:rPr lang="it-IT" dirty="0"/>
              <a:t>Rischi etici e culturali</a:t>
            </a:r>
          </a:p>
        </p:txBody>
      </p:sp>
      <p:sp>
        <p:nvSpPr>
          <p:cNvPr id="4" name="CasellaDiTesto 3">
            <a:extLst>
              <a:ext uri="{FF2B5EF4-FFF2-40B4-BE49-F238E27FC236}">
                <a16:creationId xmlns:a16="http://schemas.microsoft.com/office/drawing/2014/main" id="{0624FC31-1908-80C0-BE54-BB41B2EA1EDA}"/>
              </a:ext>
            </a:extLst>
          </p:cNvPr>
          <p:cNvSpPr txBox="1"/>
          <p:nvPr/>
        </p:nvSpPr>
        <p:spPr>
          <a:xfrm>
            <a:off x="8395034" y="1138807"/>
            <a:ext cx="2120566" cy="369332"/>
          </a:xfrm>
          <a:prstGeom prst="rect">
            <a:avLst/>
          </a:prstGeom>
          <a:noFill/>
        </p:spPr>
        <p:txBody>
          <a:bodyPr wrap="square">
            <a:spAutoFit/>
          </a:bodyPr>
          <a:lstStyle/>
          <a:p>
            <a:r>
              <a:rPr lang="it-IT" dirty="0"/>
              <a:t>meno fiducia </a:t>
            </a:r>
          </a:p>
        </p:txBody>
      </p:sp>
      <p:sp>
        <p:nvSpPr>
          <p:cNvPr id="7" name="CasellaDiTesto 6">
            <a:extLst>
              <a:ext uri="{FF2B5EF4-FFF2-40B4-BE49-F238E27FC236}">
                <a16:creationId xmlns:a16="http://schemas.microsoft.com/office/drawing/2014/main" id="{37AA7121-9A9D-5938-79C1-DFF4CDD6443E}"/>
              </a:ext>
            </a:extLst>
          </p:cNvPr>
          <p:cNvSpPr txBox="1"/>
          <p:nvPr/>
        </p:nvSpPr>
        <p:spPr>
          <a:xfrm>
            <a:off x="8118308" y="1961146"/>
            <a:ext cx="2505576" cy="369332"/>
          </a:xfrm>
          <a:prstGeom prst="rect">
            <a:avLst/>
          </a:prstGeom>
          <a:noFill/>
        </p:spPr>
        <p:txBody>
          <a:bodyPr wrap="square">
            <a:spAutoFit/>
          </a:bodyPr>
          <a:lstStyle/>
          <a:p>
            <a:r>
              <a:rPr lang="it-IT" dirty="0"/>
              <a:t>più fuga all’estero </a:t>
            </a:r>
          </a:p>
        </p:txBody>
      </p:sp>
      <p:sp>
        <p:nvSpPr>
          <p:cNvPr id="9" name="CasellaDiTesto 8">
            <a:extLst>
              <a:ext uri="{FF2B5EF4-FFF2-40B4-BE49-F238E27FC236}">
                <a16:creationId xmlns:a16="http://schemas.microsoft.com/office/drawing/2014/main" id="{39274274-9839-B6C6-705F-A7F0AE12D7BD}"/>
              </a:ext>
            </a:extLst>
          </p:cNvPr>
          <p:cNvSpPr txBox="1"/>
          <p:nvPr/>
        </p:nvSpPr>
        <p:spPr>
          <a:xfrm>
            <a:off x="8249151" y="3059668"/>
            <a:ext cx="2240882" cy="369332"/>
          </a:xfrm>
          <a:prstGeom prst="rect">
            <a:avLst/>
          </a:prstGeom>
          <a:noFill/>
        </p:spPr>
        <p:txBody>
          <a:bodyPr wrap="square">
            <a:spAutoFit/>
          </a:bodyPr>
          <a:lstStyle/>
          <a:p>
            <a:r>
              <a:rPr lang="it-IT" dirty="0"/>
              <a:t>più complicanze </a:t>
            </a:r>
          </a:p>
        </p:txBody>
      </p:sp>
      <p:sp>
        <p:nvSpPr>
          <p:cNvPr id="11" name="CasellaDiTesto 10">
            <a:extLst>
              <a:ext uri="{FF2B5EF4-FFF2-40B4-BE49-F238E27FC236}">
                <a16:creationId xmlns:a16="http://schemas.microsoft.com/office/drawing/2014/main" id="{9D3BE27A-65A8-1AAA-085D-E30C769E29F0}"/>
              </a:ext>
            </a:extLst>
          </p:cNvPr>
          <p:cNvSpPr txBox="1"/>
          <p:nvPr/>
        </p:nvSpPr>
        <p:spPr>
          <a:xfrm>
            <a:off x="7688677" y="4035381"/>
            <a:ext cx="3600450" cy="369332"/>
          </a:xfrm>
          <a:prstGeom prst="rect">
            <a:avLst/>
          </a:prstGeom>
          <a:noFill/>
        </p:spPr>
        <p:txBody>
          <a:bodyPr wrap="square">
            <a:spAutoFit/>
          </a:bodyPr>
          <a:lstStyle/>
          <a:p>
            <a:r>
              <a:rPr lang="it-IT" dirty="0"/>
              <a:t>ulteriore perdita di fiducia</a:t>
            </a:r>
          </a:p>
        </p:txBody>
      </p:sp>
      <p:sp>
        <p:nvSpPr>
          <p:cNvPr id="12" name="Freccia in giù 11">
            <a:extLst>
              <a:ext uri="{FF2B5EF4-FFF2-40B4-BE49-F238E27FC236}">
                <a16:creationId xmlns:a16="http://schemas.microsoft.com/office/drawing/2014/main" id="{6E596584-D057-85DC-1CDF-1DBB02F7A3AF}"/>
              </a:ext>
            </a:extLst>
          </p:cNvPr>
          <p:cNvSpPr/>
          <p:nvPr/>
        </p:nvSpPr>
        <p:spPr>
          <a:xfrm>
            <a:off x="8975558" y="1508139"/>
            <a:ext cx="445168" cy="561293"/>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3" name="Freccia in giù 12">
            <a:extLst>
              <a:ext uri="{FF2B5EF4-FFF2-40B4-BE49-F238E27FC236}">
                <a16:creationId xmlns:a16="http://schemas.microsoft.com/office/drawing/2014/main" id="{48498926-5C8F-F355-C2CA-D8EC812A70D7}"/>
              </a:ext>
            </a:extLst>
          </p:cNvPr>
          <p:cNvSpPr/>
          <p:nvPr/>
        </p:nvSpPr>
        <p:spPr>
          <a:xfrm>
            <a:off x="8983574" y="2430563"/>
            <a:ext cx="445168" cy="561293"/>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4" name="Freccia in giù 13">
            <a:extLst>
              <a:ext uri="{FF2B5EF4-FFF2-40B4-BE49-F238E27FC236}">
                <a16:creationId xmlns:a16="http://schemas.microsoft.com/office/drawing/2014/main" id="{47CA7B43-E7A4-88F2-63C1-D2BEB7F7A9A2}"/>
              </a:ext>
            </a:extLst>
          </p:cNvPr>
          <p:cNvSpPr/>
          <p:nvPr/>
        </p:nvSpPr>
        <p:spPr>
          <a:xfrm>
            <a:off x="9043734" y="3465274"/>
            <a:ext cx="445168" cy="561293"/>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40507865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AEB9B4D-2FAD-3031-1A22-65DCB8928B0A}"/>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0FE2F0F0-F24F-8A78-5C37-A99D08D59E36}"/>
              </a:ext>
            </a:extLst>
          </p:cNvPr>
          <p:cNvSpPr>
            <a:spLocks noGrp="1"/>
          </p:cNvSpPr>
          <p:nvPr>
            <p:ph type="title"/>
          </p:nvPr>
        </p:nvSpPr>
        <p:spPr>
          <a:xfrm>
            <a:off x="684212" y="4487332"/>
            <a:ext cx="9711072" cy="1507067"/>
          </a:xfrm>
        </p:spPr>
        <p:txBody>
          <a:bodyPr/>
          <a:lstStyle/>
          <a:p>
            <a:r>
              <a:rPr lang="it-IT" b="1" dirty="0"/>
              <a:t>Criticità e rischi del turismo sanitario</a:t>
            </a:r>
            <a:endParaRPr lang="it-IT" dirty="0"/>
          </a:p>
        </p:txBody>
      </p:sp>
      <p:sp>
        <p:nvSpPr>
          <p:cNvPr id="5" name="Segnaposto contenuto 4">
            <a:extLst>
              <a:ext uri="{FF2B5EF4-FFF2-40B4-BE49-F238E27FC236}">
                <a16:creationId xmlns:a16="http://schemas.microsoft.com/office/drawing/2014/main" id="{2353A58C-956A-C796-B875-1D23EC0AFF1C}"/>
              </a:ext>
            </a:extLst>
          </p:cNvPr>
          <p:cNvSpPr>
            <a:spLocks noGrp="1"/>
          </p:cNvSpPr>
          <p:nvPr>
            <p:ph idx="1"/>
          </p:nvPr>
        </p:nvSpPr>
        <p:spPr>
          <a:xfrm>
            <a:off x="684212" y="685800"/>
            <a:ext cx="5548146" cy="3615267"/>
          </a:xfrm>
        </p:spPr>
        <p:txBody>
          <a:bodyPr/>
          <a:lstStyle/>
          <a:p>
            <a:r>
              <a:rPr lang="it-IT" dirty="0"/>
              <a:t>Rischi clinici</a:t>
            </a:r>
          </a:p>
          <a:p>
            <a:r>
              <a:rPr lang="it-IT" dirty="0"/>
              <a:t>Rischi medico-legali</a:t>
            </a:r>
          </a:p>
          <a:p>
            <a:r>
              <a:rPr lang="it-IT" dirty="0"/>
              <a:t>Rischi reputazionali e professionali</a:t>
            </a:r>
          </a:p>
          <a:p>
            <a:r>
              <a:rPr lang="it-IT" b="1" dirty="0">
                <a:solidFill>
                  <a:srgbClr val="FF0000"/>
                </a:solidFill>
              </a:rPr>
              <a:t>Rischi etici e culturali</a:t>
            </a:r>
          </a:p>
        </p:txBody>
      </p:sp>
    </p:spTree>
    <p:extLst>
      <p:ext uri="{BB962C8B-B14F-4D97-AF65-F5344CB8AC3E}">
        <p14:creationId xmlns:p14="http://schemas.microsoft.com/office/powerpoint/2010/main" val="199345191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3AA1F9A-8524-A1EE-D223-89B0921210E7}"/>
              </a:ext>
            </a:extLst>
          </p:cNvPr>
          <p:cNvSpPr>
            <a:spLocks noGrp="1"/>
          </p:cNvSpPr>
          <p:nvPr>
            <p:ph type="title"/>
          </p:nvPr>
        </p:nvSpPr>
        <p:spPr/>
        <p:txBody>
          <a:bodyPr/>
          <a:lstStyle/>
          <a:p>
            <a:r>
              <a:rPr lang="it-IT" b="1" dirty="0"/>
              <a:t>la medicina specialistica tra eccellenza e fragilità</a:t>
            </a:r>
            <a:endParaRPr lang="it-IT" dirty="0"/>
          </a:p>
        </p:txBody>
      </p:sp>
      <p:sp>
        <p:nvSpPr>
          <p:cNvPr id="7" name="Segnaposto contenuto 6">
            <a:extLst>
              <a:ext uri="{FF2B5EF4-FFF2-40B4-BE49-F238E27FC236}">
                <a16:creationId xmlns:a16="http://schemas.microsoft.com/office/drawing/2014/main" id="{F02B9A9E-882F-D28B-3DF0-A202F84C6D9B}"/>
              </a:ext>
            </a:extLst>
          </p:cNvPr>
          <p:cNvSpPr>
            <a:spLocks noGrp="1"/>
          </p:cNvSpPr>
          <p:nvPr>
            <p:ph idx="1"/>
          </p:nvPr>
        </p:nvSpPr>
        <p:spPr/>
        <p:txBody>
          <a:bodyPr/>
          <a:lstStyle/>
          <a:p>
            <a:endParaRPr lang="it-IT"/>
          </a:p>
        </p:txBody>
      </p:sp>
    </p:spTree>
    <p:extLst>
      <p:ext uri="{BB962C8B-B14F-4D97-AF65-F5344CB8AC3E}">
        <p14:creationId xmlns:p14="http://schemas.microsoft.com/office/powerpoint/2010/main" val="29893310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8F4E830A-06F9-4EAA-9E65-110CF242179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75"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Immagine 3">
            <a:extLst>
              <a:ext uri="{FF2B5EF4-FFF2-40B4-BE49-F238E27FC236}">
                <a16:creationId xmlns:a16="http://schemas.microsoft.com/office/drawing/2014/main" id="{EC3E52A5-23B5-AA23-0BED-B34FE0B8D333}"/>
              </a:ext>
            </a:extLst>
          </p:cNvPr>
          <p:cNvPicPr>
            <a:picLocks noChangeAspect="1"/>
          </p:cNvPicPr>
          <p:nvPr/>
        </p:nvPicPr>
        <p:blipFill>
          <a:blip r:embed="rId3">
            <a:alphaModFix amt="35000"/>
          </a:blip>
          <a:srcRect t="23319" b="1681"/>
          <a:stretch>
            <a:fillRect/>
          </a:stretch>
        </p:blipFill>
        <p:spPr>
          <a:xfrm>
            <a:off x="3174" y="10"/>
            <a:ext cx="12192000" cy="6857990"/>
          </a:xfrm>
          <a:prstGeom prst="rect">
            <a:avLst/>
          </a:prstGeom>
        </p:spPr>
      </p:pic>
      <p:sp>
        <p:nvSpPr>
          <p:cNvPr id="2" name="Titolo 1">
            <a:extLst>
              <a:ext uri="{FF2B5EF4-FFF2-40B4-BE49-F238E27FC236}">
                <a16:creationId xmlns:a16="http://schemas.microsoft.com/office/drawing/2014/main" id="{89AD9D30-D065-D702-B767-A66036D73AAE}"/>
              </a:ext>
            </a:extLst>
          </p:cNvPr>
          <p:cNvSpPr>
            <a:spLocks noGrp="1"/>
          </p:cNvSpPr>
          <p:nvPr>
            <p:ph type="title"/>
          </p:nvPr>
        </p:nvSpPr>
        <p:spPr>
          <a:xfrm>
            <a:off x="684212" y="4487332"/>
            <a:ext cx="8534400" cy="1507067"/>
          </a:xfrm>
        </p:spPr>
        <p:txBody>
          <a:bodyPr>
            <a:normAutofit/>
          </a:bodyPr>
          <a:lstStyle/>
          <a:p>
            <a:r>
              <a:rPr lang="it-IT" dirty="0"/>
              <a:t>Globalizzazione sanitaria</a:t>
            </a:r>
          </a:p>
        </p:txBody>
      </p:sp>
      <p:sp>
        <p:nvSpPr>
          <p:cNvPr id="3" name="Segnaposto contenuto 2">
            <a:extLst>
              <a:ext uri="{FF2B5EF4-FFF2-40B4-BE49-F238E27FC236}">
                <a16:creationId xmlns:a16="http://schemas.microsoft.com/office/drawing/2014/main" id="{96B196F6-4C8F-4E5A-751B-8648BC577305}"/>
              </a:ext>
            </a:extLst>
          </p:cNvPr>
          <p:cNvSpPr>
            <a:spLocks noGrp="1"/>
          </p:cNvSpPr>
          <p:nvPr>
            <p:ph idx="1"/>
          </p:nvPr>
        </p:nvSpPr>
        <p:spPr>
          <a:xfrm>
            <a:off x="684212" y="685800"/>
            <a:ext cx="8534400" cy="3615267"/>
          </a:xfrm>
        </p:spPr>
        <p:txBody>
          <a:bodyPr>
            <a:normAutofit/>
          </a:bodyPr>
          <a:lstStyle/>
          <a:p>
            <a:pPr marL="0" indent="0">
              <a:buNone/>
            </a:pPr>
            <a:r>
              <a:rPr lang="it-IT">
                <a:solidFill>
                  <a:schemeClr val="tx1"/>
                </a:solidFill>
              </a:rPr>
              <a:t>Opportunità</a:t>
            </a:r>
          </a:p>
          <a:p>
            <a:r>
              <a:rPr lang="it-IT">
                <a:solidFill>
                  <a:schemeClr val="tx1"/>
                </a:solidFill>
              </a:rPr>
              <a:t>cambio di competenze</a:t>
            </a:r>
          </a:p>
          <a:p>
            <a:r>
              <a:rPr lang="it-IT">
                <a:solidFill>
                  <a:schemeClr val="tx1"/>
                </a:solidFill>
              </a:rPr>
              <a:t>possibilità di accesso a cure innovative </a:t>
            </a:r>
          </a:p>
          <a:p>
            <a:pPr marL="0" indent="0">
              <a:buNone/>
            </a:pPr>
            <a:r>
              <a:rPr lang="it-IT">
                <a:solidFill>
                  <a:schemeClr val="tx1"/>
                </a:solidFill>
              </a:rPr>
              <a:t>Rischi</a:t>
            </a:r>
          </a:p>
          <a:p>
            <a:r>
              <a:rPr lang="it-IT">
                <a:solidFill>
                  <a:schemeClr val="tx1"/>
                </a:solidFill>
              </a:rPr>
              <a:t>perdita di controllo sugli standard</a:t>
            </a:r>
          </a:p>
          <a:p>
            <a:r>
              <a:rPr lang="it-IT">
                <a:solidFill>
                  <a:schemeClr val="tx1"/>
                </a:solidFill>
              </a:rPr>
              <a:t>medicalizzazione commerciale</a:t>
            </a:r>
          </a:p>
          <a:p>
            <a:r>
              <a:rPr lang="it-IT">
                <a:solidFill>
                  <a:schemeClr val="tx1"/>
                </a:solidFill>
              </a:rPr>
              <a:t>smarrimento del senso della professione medica</a:t>
            </a:r>
          </a:p>
        </p:txBody>
      </p:sp>
    </p:spTree>
    <p:extLst>
      <p:ext uri="{BB962C8B-B14F-4D97-AF65-F5344CB8AC3E}">
        <p14:creationId xmlns:p14="http://schemas.microsoft.com/office/powerpoint/2010/main" val="386126688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2725A9-D2F2-6C28-BD7F-774CCC4BA180}"/>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C17C85CC-AB13-7126-9077-C569E88092CC}"/>
              </a:ext>
            </a:extLst>
          </p:cNvPr>
          <p:cNvSpPr>
            <a:spLocks noGrp="1"/>
          </p:cNvSpPr>
          <p:nvPr>
            <p:ph type="title"/>
          </p:nvPr>
        </p:nvSpPr>
        <p:spPr/>
        <p:txBody>
          <a:bodyPr/>
          <a:lstStyle/>
          <a:p>
            <a:r>
              <a:rPr lang="it-IT" b="1" dirty="0"/>
              <a:t>la medicina specialistica tra eccellenza e fragilità</a:t>
            </a:r>
            <a:endParaRPr lang="it-IT" dirty="0"/>
          </a:p>
        </p:txBody>
      </p:sp>
      <p:sp>
        <p:nvSpPr>
          <p:cNvPr id="5" name="Segnaposto contenuto 4">
            <a:extLst>
              <a:ext uri="{FF2B5EF4-FFF2-40B4-BE49-F238E27FC236}">
                <a16:creationId xmlns:a16="http://schemas.microsoft.com/office/drawing/2014/main" id="{46349601-E683-A4B5-3EE8-4598069D8DD4}"/>
              </a:ext>
            </a:extLst>
          </p:cNvPr>
          <p:cNvSpPr>
            <a:spLocks noGrp="1"/>
          </p:cNvSpPr>
          <p:nvPr>
            <p:ph idx="1"/>
          </p:nvPr>
        </p:nvSpPr>
        <p:spPr/>
        <p:txBody>
          <a:bodyPr>
            <a:normAutofit/>
          </a:bodyPr>
          <a:lstStyle/>
          <a:p>
            <a:pPr lvl="0"/>
            <a:r>
              <a:rPr lang="it-IT" b="1" dirty="0"/>
              <a:t>Tempi d’attesa</a:t>
            </a:r>
          </a:p>
          <a:p>
            <a:pPr lvl="0"/>
            <a:r>
              <a:rPr lang="it-IT" b="1" dirty="0"/>
              <a:t>Asimmetria informativa</a:t>
            </a:r>
          </a:p>
          <a:p>
            <a:pPr lvl="0"/>
            <a:r>
              <a:rPr lang="it-IT" b="1" dirty="0"/>
              <a:t>Mancanza di comunicazione coordinata</a:t>
            </a:r>
          </a:p>
          <a:p>
            <a:pPr lvl="0"/>
            <a:r>
              <a:rPr lang="it-IT" b="1" dirty="0"/>
              <a:t>Delega alla rete</a:t>
            </a:r>
          </a:p>
          <a:p>
            <a:pPr lvl="0"/>
            <a:r>
              <a:rPr lang="it-IT" b="1" dirty="0"/>
              <a:t>Svalutazione economica e burocratizzazione del lavoro medico</a:t>
            </a:r>
            <a:endParaRPr lang="it-IT" dirty="0"/>
          </a:p>
        </p:txBody>
      </p:sp>
    </p:spTree>
    <p:extLst>
      <p:ext uri="{BB962C8B-B14F-4D97-AF65-F5344CB8AC3E}">
        <p14:creationId xmlns:p14="http://schemas.microsoft.com/office/powerpoint/2010/main" val="326204941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3354959-3CB1-E861-C82F-66778235B437}"/>
              </a:ext>
            </a:extLst>
          </p:cNvPr>
          <p:cNvSpPr>
            <a:spLocks noGrp="1"/>
          </p:cNvSpPr>
          <p:nvPr>
            <p:ph type="title"/>
          </p:nvPr>
        </p:nvSpPr>
        <p:spPr>
          <a:xfrm>
            <a:off x="684211" y="4487332"/>
            <a:ext cx="10192335" cy="1507067"/>
          </a:xfrm>
        </p:spPr>
        <p:txBody>
          <a:bodyPr/>
          <a:lstStyle/>
          <a:p>
            <a:r>
              <a:rPr lang="it-IT" b="1" dirty="0"/>
              <a:t>Leve di riscatto e strategie di contrasto</a:t>
            </a:r>
            <a:endParaRPr lang="it-IT" dirty="0"/>
          </a:p>
        </p:txBody>
      </p:sp>
      <p:sp>
        <p:nvSpPr>
          <p:cNvPr id="8" name="Segnaposto contenuto 7">
            <a:extLst>
              <a:ext uri="{FF2B5EF4-FFF2-40B4-BE49-F238E27FC236}">
                <a16:creationId xmlns:a16="http://schemas.microsoft.com/office/drawing/2014/main" id="{6943C3E4-C413-6C73-C3D8-3781D125D2DC}"/>
              </a:ext>
            </a:extLst>
          </p:cNvPr>
          <p:cNvSpPr>
            <a:spLocks noGrp="1"/>
          </p:cNvSpPr>
          <p:nvPr>
            <p:ph idx="1"/>
          </p:nvPr>
        </p:nvSpPr>
        <p:spPr/>
        <p:txBody>
          <a:bodyPr/>
          <a:lstStyle/>
          <a:p>
            <a:endParaRPr lang="it-IT"/>
          </a:p>
        </p:txBody>
      </p:sp>
    </p:spTree>
    <p:extLst>
      <p:ext uri="{BB962C8B-B14F-4D97-AF65-F5344CB8AC3E}">
        <p14:creationId xmlns:p14="http://schemas.microsoft.com/office/powerpoint/2010/main" val="337781536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E8ACFD-9DD4-A9D4-950B-771BCA8A5884}"/>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B0881FA2-D7D7-257D-671D-EBA766CEF522}"/>
              </a:ext>
            </a:extLst>
          </p:cNvPr>
          <p:cNvSpPr>
            <a:spLocks noGrp="1"/>
          </p:cNvSpPr>
          <p:nvPr>
            <p:ph type="title"/>
          </p:nvPr>
        </p:nvSpPr>
        <p:spPr>
          <a:xfrm>
            <a:off x="684211" y="4487332"/>
            <a:ext cx="10192335" cy="1507067"/>
          </a:xfrm>
        </p:spPr>
        <p:txBody>
          <a:bodyPr/>
          <a:lstStyle/>
          <a:p>
            <a:r>
              <a:rPr lang="it-IT" b="1" dirty="0"/>
              <a:t>Leve di riscatto e strategie di contrasto</a:t>
            </a:r>
            <a:endParaRPr lang="it-IT" dirty="0"/>
          </a:p>
        </p:txBody>
      </p:sp>
      <p:sp>
        <p:nvSpPr>
          <p:cNvPr id="7" name="Segnaposto contenuto 2">
            <a:extLst>
              <a:ext uri="{FF2B5EF4-FFF2-40B4-BE49-F238E27FC236}">
                <a16:creationId xmlns:a16="http://schemas.microsoft.com/office/drawing/2014/main" id="{811F8F50-874A-0809-B759-1900088FB237}"/>
              </a:ext>
            </a:extLst>
          </p:cNvPr>
          <p:cNvSpPr txBox="1">
            <a:spLocks/>
          </p:cNvSpPr>
          <p:nvPr/>
        </p:nvSpPr>
        <p:spPr>
          <a:xfrm>
            <a:off x="836612" y="838200"/>
            <a:ext cx="8534400" cy="3615267"/>
          </a:xfrm>
          <a:prstGeom prst="rect">
            <a:avLst/>
          </a:prstGeom>
        </p:spPr>
        <p:txBody>
          <a:bodyPr vert="horz" lIns="91440" tIns="45720" rIns="91440" bIns="45720" rtlCol="0" anchor="ctr">
            <a:normAutofit/>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r>
              <a:rPr lang="it-IT" b="1" dirty="0">
                <a:solidFill>
                  <a:srgbClr val="FF0000"/>
                </a:solidFill>
              </a:rPr>
              <a:t>Educazione e consapevolezza del paziente</a:t>
            </a:r>
          </a:p>
          <a:p>
            <a:r>
              <a:rPr lang="it-IT" b="1" dirty="0"/>
              <a:t>Comunicazione coordinata delle eccellenze</a:t>
            </a:r>
          </a:p>
          <a:p>
            <a:r>
              <a:rPr lang="it-IT" b="1" dirty="0"/>
              <a:t>Snellimento organizzativo</a:t>
            </a:r>
          </a:p>
          <a:p>
            <a:r>
              <a:rPr lang="it-IT" b="1" dirty="0"/>
              <a:t>Valorizzazione del medico</a:t>
            </a:r>
          </a:p>
          <a:p>
            <a:r>
              <a:rPr lang="it-IT" b="1" dirty="0"/>
              <a:t>Alleanze etiche e professionali</a:t>
            </a:r>
            <a:endParaRPr lang="it-IT" dirty="0"/>
          </a:p>
        </p:txBody>
      </p:sp>
    </p:spTree>
    <p:extLst>
      <p:ext uri="{BB962C8B-B14F-4D97-AF65-F5344CB8AC3E}">
        <p14:creationId xmlns:p14="http://schemas.microsoft.com/office/powerpoint/2010/main" val="272012012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08A360-DE31-AD32-D416-0E6D41266F31}"/>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63D3FE7B-0A9F-21F9-2718-6D7A59B8CBCC}"/>
              </a:ext>
            </a:extLst>
          </p:cNvPr>
          <p:cNvSpPr>
            <a:spLocks noGrp="1"/>
          </p:cNvSpPr>
          <p:nvPr>
            <p:ph type="title"/>
          </p:nvPr>
        </p:nvSpPr>
        <p:spPr>
          <a:xfrm>
            <a:off x="684211" y="4487332"/>
            <a:ext cx="10192335" cy="1507067"/>
          </a:xfrm>
        </p:spPr>
        <p:txBody>
          <a:bodyPr/>
          <a:lstStyle/>
          <a:p>
            <a:r>
              <a:rPr lang="it-IT" b="1" dirty="0"/>
              <a:t>Leve di riscatto e strategie di contrasto</a:t>
            </a:r>
            <a:endParaRPr lang="it-IT" dirty="0"/>
          </a:p>
        </p:txBody>
      </p:sp>
      <p:sp>
        <p:nvSpPr>
          <p:cNvPr id="7" name="Segnaposto contenuto 2">
            <a:extLst>
              <a:ext uri="{FF2B5EF4-FFF2-40B4-BE49-F238E27FC236}">
                <a16:creationId xmlns:a16="http://schemas.microsoft.com/office/drawing/2014/main" id="{0A1F6E8F-525A-FBBA-42DF-C77D987E7E4D}"/>
              </a:ext>
            </a:extLst>
          </p:cNvPr>
          <p:cNvSpPr txBox="1">
            <a:spLocks/>
          </p:cNvSpPr>
          <p:nvPr/>
        </p:nvSpPr>
        <p:spPr>
          <a:xfrm>
            <a:off x="836612" y="838200"/>
            <a:ext cx="8534400" cy="3615267"/>
          </a:xfrm>
          <a:prstGeom prst="rect">
            <a:avLst/>
          </a:prstGeom>
        </p:spPr>
        <p:txBody>
          <a:bodyPr vert="horz" lIns="91440" tIns="45720" rIns="91440" bIns="45720" rtlCol="0" anchor="ctr">
            <a:normAutofit/>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r>
              <a:rPr lang="it-IT" b="1" dirty="0">
                <a:solidFill>
                  <a:schemeClr val="bg1"/>
                </a:solidFill>
              </a:rPr>
              <a:t>Educazione e consapevolezza del paziente</a:t>
            </a:r>
          </a:p>
          <a:p>
            <a:r>
              <a:rPr lang="it-IT" b="1" dirty="0">
                <a:solidFill>
                  <a:srgbClr val="FF0000"/>
                </a:solidFill>
              </a:rPr>
              <a:t>Comunicazione coordinata delle eccellenze</a:t>
            </a:r>
          </a:p>
          <a:p>
            <a:r>
              <a:rPr lang="it-IT" b="1" dirty="0"/>
              <a:t>Snellimento organizzativo</a:t>
            </a:r>
          </a:p>
          <a:p>
            <a:r>
              <a:rPr lang="it-IT" b="1" dirty="0"/>
              <a:t>Valorizzazione del medico</a:t>
            </a:r>
          </a:p>
          <a:p>
            <a:r>
              <a:rPr lang="it-IT" b="1" dirty="0"/>
              <a:t>Alleanze etiche e professionali</a:t>
            </a:r>
            <a:endParaRPr lang="it-IT" dirty="0"/>
          </a:p>
        </p:txBody>
      </p:sp>
    </p:spTree>
    <p:extLst>
      <p:ext uri="{BB962C8B-B14F-4D97-AF65-F5344CB8AC3E}">
        <p14:creationId xmlns:p14="http://schemas.microsoft.com/office/powerpoint/2010/main" val="333511071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6C7FD8-30A9-CFA3-08B1-34CE183A8512}"/>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CFAFF648-79A5-A94F-0443-CEBD3B5518EE}"/>
              </a:ext>
            </a:extLst>
          </p:cNvPr>
          <p:cNvSpPr>
            <a:spLocks noGrp="1"/>
          </p:cNvSpPr>
          <p:nvPr>
            <p:ph type="title"/>
          </p:nvPr>
        </p:nvSpPr>
        <p:spPr>
          <a:xfrm>
            <a:off x="684211" y="4487332"/>
            <a:ext cx="10192335" cy="1507067"/>
          </a:xfrm>
        </p:spPr>
        <p:txBody>
          <a:bodyPr/>
          <a:lstStyle/>
          <a:p>
            <a:r>
              <a:rPr lang="it-IT" b="1" dirty="0"/>
              <a:t>Leve di riscatto e strategie di contrasto</a:t>
            </a:r>
            <a:endParaRPr lang="it-IT" dirty="0"/>
          </a:p>
        </p:txBody>
      </p:sp>
      <p:sp>
        <p:nvSpPr>
          <p:cNvPr id="7" name="Segnaposto contenuto 2">
            <a:extLst>
              <a:ext uri="{FF2B5EF4-FFF2-40B4-BE49-F238E27FC236}">
                <a16:creationId xmlns:a16="http://schemas.microsoft.com/office/drawing/2014/main" id="{4DB4DCB0-5C2F-5DDA-DDC5-ECBA46D6CA29}"/>
              </a:ext>
            </a:extLst>
          </p:cNvPr>
          <p:cNvSpPr txBox="1">
            <a:spLocks/>
          </p:cNvSpPr>
          <p:nvPr/>
        </p:nvSpPr>
        <p:spPr>
          <a:xfrm>
            <a:off x="848644" y="872065"/>
            <a:ext cx="8534400" cy="3615267"/>
          </a:xfrm>
          <a:prstGeom prst="rect">
            <a:avLst/>
          </a:prstGeom>
        </p:spPr>
        <p:txBody>
          <a:bodyPr vert="horz" lIns="91440" tIns="45720" rIns="91440" bIns="45720" rtlCol="0" anchor="ctr">
            <a:normAutofit/>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r>
              <a:rPr lang="it-IT" b="1" dirty="0"/>
              <a:t>Educazione e consapevolezza del paziente</a:t>
            </a:r>
          </a:p>
          <a:p>
            <a:r>
              <a:rPr lang="it-IT" b="1" dirty="0"/>
              <a:t>Comunicazione coordinata delle eccellenze</a:t>
            </a:r>
          </a:p>
          <a:p>
            <a:r>
              <a:rPr lang="it-IT" b="1" dirty="0">
                <a:solidFill>
                  <a:srgbClr val="FF0000"/>
                </a:solidFill>
              </a:rPr>
              <a:t>Snellimento organizzativo</a:t>
            </a:r>
          </a:p>
          <a:p>
            <a:r>
              <a:rPr lang="it-IT" b="1" dirty="0"/>
              <a:t>Valorizzazione del medico</a:t>
            </a:r>
          </a:p>
          <a:p>
            <a:r>
              <a:rPr lang="it-IT" b="1" dirty="0"/>
              <a:t>Alleanze etiche e professionali</a:t>
            </a:r>
            <a:endParaRPr lang="it-IT" dirty="0"/>
          </a:p>
        </p:txBody>
      </p:sp>
    </p:spTree>
    <p:extLst>
      <p:ext uri="{BB962C8B-B14F-4D97-AF65-F5344CB8AC3E}">
        <p14:creationId xmlns:p14="http://schemas.microsoft.com/office/powerpoint/2010/main" val="17081876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636B65-1AAB-DB77-273A-87011FEA436C}"/>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2E3BA57F-6C6A-C9A6-FFFE-18F1B97D373F}"/>
              </a:ext>
            </a:extLst>
          </p:cNvPr>
          <p:cNvSpPr>
            <a:spLocks noGrp="1"/>
          </p:cNvSpPr>
          <p:nvPr>
            <p:ph type="title"/>
          </p:nvPr>
        </p:nvSpPr>
        <p:spPr>
          <a:xfrm>
            <a:off x="684211" y="4487332"/>
            <a:ext cx="10192335" cy="1507067"/>
          </a:xfrm>
        </p:spPr>
        <p:txBody>
          <a:bodyPr/>
          <a:lstStyle/>
          <a:p>
            <a:r>
              <a:rPr lang="it-IT" b="1" dirty="0"/>
              <a:t>Leve di riscatto e strategie di contrasto</a:t>
            </a:r>
            <a:endParaRPr lang="it-IT" dirty="0"/>
          </a:p>
        </p:txBody>
      </p:sp>
      <p:sp>
        <p:nvSpPr>
          <p:cNvPr id="7" name="Segnaposto contenuto 2">
            <a:extLst>
              <a:ext uri="{FF2B5EF4-FFF2-40B4-BE49-F238E27FC236}">
                <a16:creationId xmlns:a16="http://schemas.microsoft.com/office/drawing/2014/main" id="{8AD41441-95CD-6BBB-D8DA-FBB466FFB3AD}"/>
              </a:ext>
            </a:extLst>
          </p:cNvPr>
          <p:cNvSpPr txBox="1">
            <a:spLocks/>
          </p:cNvSpPr>
          <p:nvPr/>
        </p:nvSpPr>
        <p:spPr>
          <a:xfrm>
            <a:off x="836612" y="838200"/>
            <a:ext cx="8534400" cy="3615267"/>
          </a:xfrm>
          <a:prstGeom prst="rect">
            <a:avLst/>
          </a:prstGeom>
        </p:spPr>
        <p:txBody>
          <a:bodyPr vert="horz" lIns="91440" tIns="45720" rIns="91440" bIns="45720" rtlCol="0" anchor="ctr">
            <a:normAutofit/>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r>
              <a:rPr lang="it-IT" b="1" dirty="0"/>
              <a:t>Educazione e consapevolezza del paziente</a:t>
            </a:r>
          </a:p>
          <a:p>
            <a:r>
              <a:rPr lang="it-IT" b="1" dirty="0"/>
              <a:t>Comunicazione coordinata delle eccellenze</a:t>
            </a:r>
          </a:p>
          <a:p>
            <a:r>
              <a:rPr lang="it-IT" b="1" dirty="0"/>
              <a:t>Snellimento organizzativo</a:t>
            </a:r>
          </a:p>
          <a:p>
            <a:r>
              <a:rPr lang="it-IT" b="1" dirty="0">
                <a:solidFill>
                  <a:srgbClr val="FF0000"/>
                </a:solidFill>
              </a:rPr>
              <a:t>Valorizzazione del medico</a:t>
            </a:r>
          </a:p>
          <a:p>
            <a:r>
              <a:rPr lang="it-IT" b="1" dirty="0"/>
              <a:t>Alleanze etiche e professionali</a:t>
            </a:r>
            <a:endParaRPr lang="it-IT" dirty="0"/>
          </a:p>
        </p:txBody>
      </p:sp>
    </p:spTree>
    <p:extLst>
      <p:ext uri="{BB962C8B-B14F-4D97-AF65-F5344CB8AC3E}">
        <p14:creationId xmlns:p14="http://schemas.microsoft.com/office/powerpoint/2010/main" val="9130229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774532-B57B-8255-3753-09D55B09ABB6}"/>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6698B2C0-EB79-3732-8986-23F958F519A0}"/>
              </a:ext>
            </a:extLst>
          </p:cNvPr>
          <p:cNvSpPr>
            <a:spLocks noGrp="1"/>
          </p:cNvSpPr>
          <p:nvPr>
            <p:ph type="title"/>
          </p:nvPr>
        </p:nvSpPr>
        <p:spPr>
          <a:xfrm>
            <a:off x="684211" y="4487332"/>
            <a:ext cx="10192335" cy="1507067"/>
          </a:xfrm>
        </p:spPr>
        <p:txBody>
          <a:bodyPr/>
          <a:lstStyle/>
          <a:p>
            <a:r>
              <a:rPr lang="it-IT" b="1" dirty="0"/>
              <a:t>Leve di riscatto e strategie di contrasto</a:t>
            </a:r>
            <a:endParaRPr lang="it-IT" dirty="0"/>
          </a:p>
        </p:txBody>
      </p:sp>
      <p:sp>
        <p:nvSpPr>
          <p:cNvPr id="7" name="Segnaposto contenuto 2">
            <a:extLst>
              <a:ext uri="{FF2B5EF4-FFF2-40B4-BE49-F238E27FC236}">
                <a16:creationId xmlns:a16="http://schemas.microsoft.com/office/drawing/2014/main" id="{EB567C1E-F192-1077-2DC3-C4978FE8A1CE}"/>
              </a:ext>
            </a:extLst>
          </p:cNvPr>
          <p:cNvSpPr txBox="1">
            <a:spLocks/>
          </p:cNvSpPr>
          <p:nvPr/>
        </p:nvSpPr>
        <p:spPr>
          <a:xfrm>
            <a:off x="836612" y="838200"/>
            <a:ext cx="8534400" cy="3615267"/>
          </a:xfrm>
          <a:prstGeom prst="rect">
            <a:avLst/>
          </a:prstGeom>
        </p:spPr>
        <p:txBody>
          <a:bodyPr vert="horz" lIns="91440" tIns="45720" rIns="91440" bIns="45720" rtlCol="0" anchor="ctr">
            <a:normAutofit/>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r>
              <a:rPr lang="it-IT" b="1" dirty="0"/>
              <a:t>Educazione e consapevolezza del paziente</a:t>
            </a:r>
          </a:p>
          <a:p>
            <a:r>
              <a:rPr lang="it-IT" b="1" dirty="0"/>
              <a:t>Comunicazione coordinata delle eccellenze</a:t>
            </a:r>
          </a:p>
          <a:p>
            <a:r>
              <a:rPr lang="it-IT" b="1" dirty="0"/>
              <a:t>Snellimento organizzativo</a:t>
            </a:r>
          </a:p>
          <a:p>
            <a:r>
              <a:rPr lang="it-IT" b="1" dirty="0"/>
              <a:t>Valorizzazione del medico</a:t>
            </a:r>
          </a:p>
          <a:p>
            <a:r>
              <a:rPr lang="it-IT" b="1" dirty="0">
                <a:solidFill>
                  <a:srgbClr val="FF0000"/>
                </a:solidFill>
              </a:rPr>
              <a:t>Alleanze etiche e professionali</a:t>
            </a:r>
            <a:endParaRPr lang="it-IT" dirty="0">
              <a:solidFill>
                <a:srgbClr val="FF0000"/>
              </a:solidFill>
            </a:endParaRPr>
          </a:p>
        </p:txBody>
      </p:sp>
    </p:spTree>
    <p:extLst>
      <p:ext uri="{BB962C8B-B14F-4D97-AF65-F5344CB8AC3E}">
        <p14:creationId xmlns:p14="http://schemas.microsoft.com/office/powerpoint/2010/main" val="25690506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19B2EB12-332C-4DCC-9746-30DD4690F95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 name="Group 11">
            <a:extLst>
              <a:ext uri="{FF2B5EF4-FFF2-40B4-BE49-F238E27FC236}">
                <a16:creationId xmlns:a16="http://schemas.microsoft.com/office/drawing/2014/main" id="{AFD40B55-BABB-4B33-ADD3-0C234043067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34774" y="590550"/>
            <a:ext cx="5480792" cy="2739376"/>
            <a:chOff x="7807230" y="2012810"/>
            <a:chExt cx="3251252" cy="3459865"/>
          </a:xfrm>
        </p:grpSpPr>
        <p:sp>
          <p:nvSpPr>
            <p:cNvPr id="13" name="Rectangle 12">
              <a:extLst>
                <a:ext uri="{FF2B5EF4-FFF2-40B4-BE49-F238E27FC236}">
                  <a16:creationId xmlns:a16="http://schemas.microsoft.com/office/drawing/2014/main" id="{C324E181-0B87-4B75-A5EC-6A4B1BD1B65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807230" y="2012810"/>
              <a:ext cx="3251252" cy="3459865"/>
            </a:xfrm>
            <a:prstGeom prst="rect">
              <a:avLst/>
            </a:prstGeom>
            <a:gradFill>
              <a:gsLst>
                <a:gs pos="0">
                  <a:srgbClr val="000001"/>
                </a:gs>
                <a:gs pos="100000">
                  <a:srgbClr val="191919"/>
                </a:gs>
              </a:gsLst>
            </a:gradFill>
            <a:ln w="76200" cmpd="sng">
              <a:noFill/>
              <a:miter lim="800000"/>
            </a:ln>
            <a:effectLst>
              <a:outerShdw blurRad="127000" dist="1905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577211FB-84C1-4B06-AF95-F83D0394DC5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807231" y="2026142"/>
              <a:ext cx="3251250" cy="3440203"/>
            </a:xfrm>
            <a:prstGeom prst="rect">
              <a:avLst/>
            </a:prstGeom>
            <a:gradFill>
              <a:gsLst>
                <a:gs pos="0">
                  <a:srgbClr val="DADADA"/>
                </a:gs>
                <a:gs pos="100000">
                  <a:srgbClr val="FFFFFE"/>
                </a:gs>
              </a:gsLst>
              <a:lin ang="16200000" scaled="0"/>
            </a:gradFill>
            <a:ln w="762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w="38100" h="38100" prst="relaxedInse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pic>
        <p:nvPicPr>
          <p:cNvPr id="2" name="Immagine 1">
            <a:extLst>
              <a:ext uri="{FF2B5EF4-FFF2-40B4-BE49-F238E27FC236}">
                <a16:creationId xmlns:a16="http://schemas.microsoft.com/office/drawing/2014/main" id="{61C4F74B-B273-B9A2-BC9A-A857485EF543}"/>
              </a:ext>
            </a:extLst>
          </p:cNvPr>
          <p:cNvPicPr>
            <a:picLocks noChangeAspect="1"/>
          </p:cNvPicPr>
          <p:nvPr/>
        </p:nvPicPr>
        <p:blipFill>
          <a:blip r:embed="rId2"/>
          <a:stretch>
            <a:fillRect/>
          </a:stretch>
        </p:blipFill>
        <p:spPr>
          <a:xfrm>
            <a:off x="701134" y="776181"/>
            <a:ext cx="5148072" cy="2368113"/>
          </a:xfrm>
          <a:prstGeom prst="rect">
            <a:avLst/>
          </a:prstGeom>
        </p:spPr>
      </p:pic>
      <p:grpSp>
        <p:nvGrpSpPr>
          <p:cNvPr id="16" name="Group 15">
            <a:extLst>
              <a:ext uri="{FF2B5EF4-FFF2-40B4-BE49-F238E27FC236}">
                <a16:creationId xmlns:a16="http://schemas.microsoft.com/office/drawing/2014/main" id="{E616EDA1-F722-4C6A-AD2F-E487C7EBE6B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34774" y="3544708"/>
            <a:ext cx="2651760" cy="2739376"/>
            <a:chOff x="7807230" y="2012810"/>
            <a:chExt cx="3251252" cy="3459865"/>
          </a:xfrm>
        </p:grpSpPr>
        <p:sp>
          <p:nvSpPr>
            <p:cNvPr id="17" name="Rectangle 16">
              <a:extLst>
                <a:ext uri="{FF2B5EF4-FFF2-40B4-BE49-F238E27FC236}">
                  <a16:creationId xmlns:a16="http://schemas.microsoft.com/office/drawing/2014/main" id="{2B994A57-EDEF-4F7C-9FF3-8A46664686C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807230" y="2012810"/>
              <a:ext cx="3251252" cy="3459865"/>
            </a:xfrm>
            <a:prstGeom prst="rect">
              <a:avLst/>
            </a:prstGeom>
            <a:gradFill>
              <a:gsLst>
                <a:gs pos="0">
                  <a:srgbClr val="000001"/>
                </a:gs>
                <a:gs pos="100000">
                  <a:srgbClr val="191919"/>
                </a:gs>
              </a:gsLst>
            </a:gradFill>
            <a:ln w="76200" cmpd="sng">
              <a:noFill/>
              <a:miter lim="800000"/>
            </a:ln>
            <a:effectLst>
              <a:outerShdw blurRad="127000" dist="1905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C0D45935-877E-4620-9F00-69FFC601B3D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807231" y="2026142"/>
              <a:ext cx="3251250" cy="3440203"/>
            </a:xfrm>
            <a:prstGeom prst="rect">
              <a:avLst/>
            </a:prstGeom>
            <a:gradFill>
              <a:gsLst>
                <a:gs pos="0">
                  <a:srgbClr val="DADADA"/>
                </a:gs>
                <a:gs pos="100000">
                  <a:srgbClr val="FFFFFE"/>
                </a:gs>
              </a:gsLst>
              <a:lin ang="16200000" scaled="0"/>
            </a:gradFill>
            <a:ln w="762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w="38100" h="38100" prst="relaxedInse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pic>
        <p:nvPicPr>
          <p:cNvPr id="3" name="Immagine 2">
            <a:extLst>
              <a:ext uri="{FF2B5EF4-FFF2-40B4-BE49-F238E27FC236}">
                <a16:creationId xmlns:a16="http://schemas.microsoft.com/office/drawing/2014/main" id="{D4B4B5C8-D94B-10F6-EA6B-636C26B96299}"/>
              </a:ext>
            </a:extLst>
          </p:cNvPr>
          <p:cNvPicPr>
            <a:picLocks noChangeAspect="1"/>
          </p:cNvPicPr>
          <p:nvPr/>
        </p:nvPicPr>
        <p:blipFill>
          <a:blip r:embed="rId3"/>
          <a:stretch>
            <a:fillRect/>
          </a:stretch>
        </p:blipFill>
        <p:spPr>
          <a:xfrm>
            <a:off x="1306642" y="3716532"/>
            <a:ext cx="1108024" cy="2395728"/>
          </a:xfrm>
          <a:prstGeom prst="rect">
            <a:avLst/>
          </a:prstGeom>
        </p:spPr>
      </p:pic>
      <p:grpSp>
        <p:nvGrpSpPr>
          <p:cNvPr id="20" name="Group 19">
            <a:extLst>
              <a:ext uri="{FF2B5EF4-FFF2-40B4-BE49-F238E27FC236}">
                <a16:creationId xmlns:a16="http://schemas.microsoft.com/office/drawing/2014/main" id="{718BCC2B-0684-4382-A2D3-C9ADC776876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385270" y="3544708"/>
            <a:ext cx="2651760" cy="2739376"/>
            <a:chOff x="7807230" y="2012810"/>
            <a:chExt cx="3251252" cy="3459865"/>
          </a:xfrm>
        </p:grpSpPr>
        <p:sp>
          <p:nvSpPr>
            <p:cNvPr id="21" name="Rectangle 20">
              <a:extLst>
                <a:ext uri="{FF2B5EF4-FFF2-40B4-BE49-F238E27FC236}">
                  <a16:creationId xmlns:a16="http://schemas.microsoft.com/office/drawing/2014/main" id="{F67BE271-7CC8-493E-ACC7-330B8DAEC7D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807230" y="2012810"/>
              <a:ext cx="3251252" cy="3459865"/>
            </a:xfrm>
            <a:prstGeom prst="rect">
              <a:avLst/>
            </a:prstGeom>
            <a:gradFill>
              <a:gsLst>
                <a:gs pos="0">
                  <a:srgbClr val="000001"/>
                </a:gs>
                <a:gs pos="100000">
                  <a:srgbClr val="191919"/>
                </a:gs>
              </a:gsLst>
            </a:gradFill>
            <a:ln w="76200" cmpd="sng">
              <a:noFill/>
              <a:miter lim="800000"/>
            </a:ln>
            <a:effectLst>
              <a:outerShdw blurRad="127000" dist="1905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B416E226-9BF3-4654-A708-DDC3A062CF6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807231" y="2026142"/>
              <a:ext cx="3251250" cy="3440203"/>
            </a:xfrm>
            <a:prstGeom prst="rect">
              <a:avLst/>
            </a:prstGeom>
            <a:gradFill>
              <a:gsLst>
                <a:gs pos="0">
                  <a:srgbClr val="DADADA"/>
                </a:gs>
                <a:gs pos="100000">
                  <a:srgbClr val="FFFFFE"/>
                </a:gs>
              </a:gsLst>
              <a:lin ang="16200000" scaled="0"/>
            </a:gradFill>
            <a:ln w="762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w="38100" h="38100" prst="relaxedInse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24" name="Group 23">
            <a:extLst>
              <a:ext uri="{FF2B5EF4-FFF2-40B4-BE49-F238E27FC236}">
                <a16:creationId xmlns:a16="http://schemas.microsoft.com/office/drawing/2014/main" id="{B5D0BDB0-2E17-4D86-BEE1-1A1817E0469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206100" y="583417"/>
            <a:ext cx="5451125" cy="5700667"/>
            <a:chOff x="7807230" y="2012810"/>
            <a:chExt cx="3251252" cy="3459865"/>
          </a:xfrm>
        </p:grpSpPr>
        <p:sp>
          <p:nvSpPr>
            <p:cNvPr id="25" name="Rectangle 24">
              <a:extLst>
                <a:ext uri="{FF2B5EF4-FFF2-40B4-BE49-F238E27FC236}">
                  <a16:creationId xmlns:a16="http://schemas.microsoft.com/office/drawing/2014/main" id="{07A4205F-B9AE-4B05-9BDE-05C46ED380B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807230" y="2012810"/>
              <a:ext cx="3251252" cy="3459865"/>
            </a:xfrm>
            <a:prstGeom prst="rect">
              <a:avLst/>
            </a:prstGeom>
            <a:gradFill>
              <a:gsLst>
                <a:gs pos="0">
                  <a:srgbClr val="000001"/>
                </a:gs>
                <a:gs pos="100000">
                  <a:srgbClr val="191919"/>
                </a:gs>
              </a:gsLst>
            </a:gradFill>
            <a:ln w="76200" cmpd="sng">
              <a:noFill/>
              <a:miter lim="800000"/>
            </a:ln>
            <a:effectLst>
              <a:outerShdw blurRad="127000" dist="1905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7B833BEF-B243-4FC2-967F-3C9C2085AB4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807231" y="2026142"/>
              <a:ext cx="3251250" cy="3440203"/>
            </a:xfrm>
            <a:prstGeom prst="rect">
              <a:avLst/>
            </a:prstGeom>
            <a:gradFill>
              <a:gsLst>
                <a:gs pos="0">
                  <a:srgbClr val="DADADA"/>
                </a:gs>
                <a:gs pos="100000">
                  <a:srgbClr val="FFFFFE"/>
                </a:gs>
              </a:gsLst>
              <a:lin ang="16200000" scaled="0"/>
            </a:gradFill>
            <a:ln w="762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w="38100" h="38100" prst="relaxedInse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pic>
        <p:nvPicPr>
          <p:cNvPr id="4" name="Immagine 3">
            <a:extLst>
              <a:ext uri="{FF2B5EF4-FFF2-40B4-BE49-F238E27FC236}">
                <a16:creationId xmlns:a16="http://schemas.microsoft.com/office/drawing/2014/main" id="{C569EF18-28DA-FA6C-1B05-5275E2DE6CDD}"/>
              </a:ext>
            </a:extLst>
          </p:cNvPr>
          <p:cNvPicPr>
            <a:picLocks noChangeAspect="1"/>
          </p:cNvPicPr>
          <p:nvPr/>
        </p:nvPicPr>
        <p:blipFill>
          <a:blip r:embed="rId4"/>
          <a:stretch>
            <a:fillRect/>
          </a:stretch>
        </p:blipFill>
        <p:spPr>
          <a:xfrm>
            <a:off x="4150907" y="3702258"/>
            <a:ext cx="1108025" cy="2395729"/>
          </a:xfrm>
          <a:prstGeom prst="rect">
            <a:avLst/>
          </a:prstGeom>
        </p:spPr>
      </p:pic>
      <p:pic>
        <p:nvPicPr>
          <p:cNvPr id="5" name="Immagine 4">
            <a:extLst>
              <a:ext uri="{FF2B5EF4-FFF2-40B4-BE49-F238E27FC236}">
                <a16:creationId xmlns:a16="http://schemas.microsoft.com/office/drawing/2014/main" id="{CF65EA17-DF5B-8116-274F-E42B1147A8F4}"/>
              </a:ext>
            </a:extLst>
          </p:cNvPr>
          <p:cNvPicPr>
            <a:picLocks noChangeAspect="1"/>
          </p:cNvPicPr>
          <p:nvPr/>
        </p:nvPicPr>
        <p:blipFill>
          <a:blip r:embed="rId5"/>
          <a:stretch>
            <a:fillRect/>
          </a:stretch>
        </p:blipFill>
        <p:spPr>
          <a:xfrm>
            <a:off x="7827793" y="829058"/>
            <a:ext cx="2414676" cy="5220922"/>
          </a:xfrm>
          <a:prstGeom prst="rect">
            <a:avLst/>
          </a:prstGeom>
        </p:spPr>
      </p:pic>
    </p:spTree>
    <p:extLst>
      <p:ext uri="{BB962C8B-B14F-4D97-AF65-F5344CB8AC3E}">
        <p14:creationId xmlns:p14="http://schemas.microsoft.com/office/powerpoint/2010/main" val="242042572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87781ECF-7C1F-EC89-0C03-936D7EB7B134}"/>
              </a:ext>
            </a:extLst>
          </p:cNvPr>
          <p:cNvPicPr>
            <a:picLocks noChangeAspect="1"/>
          </p:cNvPicPr>
          <p:nvPr/>
        </p:nvPicPr>
        <p:blipFill>
          <a:blip r:embed="rId2"/>
          <a:srcRect l="1949" t="2310" r="2320" b="2629"/>
          <a:stretch/>
        </p:blipFill>
        <p:spPr>
          <a:xfrm>
            <a:off x="2086493" y="1120342"/>
            <a:ext cx="8019011" cy="5619344"/>
          </a:xfrm>
          <a:prstGeom prst="rect">
            <a:avLst/>
          </a:prstGeom>
        </p:spPr>
      </p:pic>
      <p:pic>
        <p:nvPicPr>
          <p:cNvPr id="6" name="Picture 2" descr="Emergenza coronavirus, le raccomandazioni della SICPRE – Sicpre – Società  Italiana di Chirurgia Plastica Ricostruttiva ed Estetica">
            <a:extLst>
              <a:ext uri="{FF2B5EF4-FFF2-40B4-BE49-F238E27FC236}">
                <a16:creationId xmlns:a16="http://schemas.microsoft.com/office/drawing/2014/main" id="{9359589E-E9CF-074B-7A4D-1661ADF49FA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59828" y="118314"/>
            <a:ext cx="4672344" cy="14047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2879616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2">
                <a:tint val="97000"/>
                <a:hueMod val="92000"/>
                <a:satMod val="169000"/>
                <a:lumMod val="164000"/>
              </a:schemeClr>
            </a:gs>
            <a:gs pos="100000">
              <a:schemeClr val="bg2">
                <a:shade val="96000"/>
                <a:satMod val="120000"/>
                <a:lumMod val="90000"/>
              </a:schemeClr>
            </a:gs>
          </a:gsLst>
          <a:lin ang="6120000" scaled="1"/>
        </a:gradFill>
        <a:effectLst/>
      </p:bgPr>
    </p:bg>
    <p:spTree>
      <p:nvGrpSpPr>
        <p:cNvPr id="1" name="">
          <a:extLst>
            <a:ext uri="{FF2B5EF4-FFF2-40B4-BE49-F238E27FC236}">
              <a16:creationId xmlns:a16="http://schemas.microsoft.com/office/drawing/2014/main" id="{B1081C57-0498-890C-0958-A1F583DE83A4}"/>
            </a:ext>
          </a:extLst>
        </p:cNvPr>
        <p:cNvGrpSpPr/>
        <p:nvPr/>
      </p:nvGrpSpPr>
      <p:grpSpPr>
        <a:xfrm>
          <a:off x="0" y="0"/>
          <a:ext cx="0" cy="0"/>
          <a:chOff x="0" y="0"/>
          <a:chExt cx="0" cy="0"/>
        </a:xfrm>
      </p:grpSpPr>
      <p:cxnSp>
        <p:nvCxnSpPr>
          <p:cNvPr id="9" name="Straight Connector 8">
            <a:extLst>
              <a:ext uri="{FF2B5EF4-FFF2-40B4-BE49-F238E27FC236}">
                <a16:creationId xmlns:a16="http://schemas.microsoft.com/office/drawing/2014/main" id="{8FD48FB1-66D8-4676-B0AA-C139A1DB78D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a:extLst>
              <a:ext uri="{FF2B5EF4-FFF2-40B4-BE49-F238E27FC236}">
                <a16:creationId xmlns:a16="http://schemas.microsoft.com/office/drawing/2014/main" id="{F033F5AE-6728-4F19-8DED-658E674B31B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3" name="Straight Connector 12">
            <a:extLst>
              <a:ext uri="{FF2B5EF4-FFF2-40B4-BE49-F238E27FC236}">
                <a16:creationId xmlns:a16="http://schemas.microsoft.com/office/drawing/2014/main" id="{82C7D74A-18BA-4709-A808-44E8815C443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5" name="Straight Connector 14">
            <a:extLst>
              <a:ext uri="{FF2B5EF4-FFF2-40B4-BE49-F238E27FC236}">
                <a16:creationId xmlns:a16="http://schemas.microsoft.com/office/drawing/2014/main" id="{B5164A3F-1561-4039-8185-AB0EEB713EA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a:extLst>
              <a:ext uri="{FF2B5EF4-FFF2-40B4-BE49-F238E27FC236}">
                <a16:creationId xmlns:a16="http://schemas.microsoft.com/office/drawing/2014/main" id="{2A35DB53-42BE-460E-9CA1-1294C98463C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 useBgFill="1">
        <p:nvSpPr>
          <p:cNvPr id="19" name="Rectangle 18">
            <a:extLst>
              <a:ext uri="{FF2B5EF4-FFF2-40B4-BE49-F238E27FC236}">
                <a16:creationId xmlns:a16="http://schemas.microsoft.com/office/drawing/2014/main" id="{D067A139-86EB-480F-AE6B-AF8092F215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olo 1">
            <a:extLst>
              <a:ext uri="{FF2B5EF4-FFF2-40B4-BE49-F238E27FC236}">
                <a16:creationId xmlns:a16="http://schemas.microsoft.com/office/drawing/2014/main" id="{60BE3789-58FB-1DCB-1E34-51F7910B6A97}"/>
              </a:ext>
            </a:extLst>
          </p:cNvPr>
          <p:cNvSpPr>
            <a:spLocks noGrp="1"/>
          </p:cNvSpPr>
          <p:nvPr>
            <p:ph type="title"/>
          </p:nvPr>
        </p:nvSpPr>
        <p:spPr>
          <a:xfrm>
            <a:off x="6095999" y="628617"/>
            <a:ext cx="5408613" cy="3028983"/>
          </a:xfrm>
        </p:spPr>
        <p:txBody>
          <a:bodyPr vert="horz" lIns="91440" tIns="45720" rIns="91440" bIns="45720" rtlCol="0" anchor="b">
            <a:normAutofit/>
          </a:bodyPr>
          <a:lstStyle/>
          <a:p>
            <a:r>
              <a:rPr lang="en-US" sz="4800" b="1"/>
              <a:t>Leve di riscatto e strategie di contrasto</a:t>
            </a:r>
            <a:endParaRPr lang="en-US" sz="4800"/>
          </a:p>
        </p:txBody>
      </p:sp>
      <p:sp>
        <p:nvSpPr>
          <p:cNvPr id="21" name="Snip Diagonal Corner Rectangle 6">
            <a:extLst>
              <a:ext uri="{FF2B5EF4-FFF2-40B4-BE49-F238E27FC236}">
                <a16:creationId xmlns:a16="http://schemas.microsoft.com/office/drawing/2014/main" id="{4E252378-AA68-427C-BF69-E4434E447D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4000" y="620722"/>
            <a:ext cx="5136155" cy="5286838"/>
          </a:xfrm>
          <a:prstGeom prst="snip2DiagRect">
            <a:avLst>
              <a:gd name="adj1" fmla="val 9954"/>
              <a:gd name="adj2" fmla="val 0"/>
            </a:avLst>
          </a:prstGeom>
          <a:solidFill>
            <a:schemeClr val="tx1"/>
          </a:solidFill>
          <a:ln>
            <a:noFill/>
          </a:ln>
          <a:effectLst>
            <a:innerShdw blurRad="57150" dist="38100" dir="14460000">
              <a:prstClr val="black">
                <a:alpha val="7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Immagine 3">
            <a:extLst>
              <a:ext uri="{FF2B5EF4-FFF2-40B4-BE49-F238E27FC236}">
                <a16:creationId xmlns:a16="http://schemas.microsoft.com/office/drawing/2014/main" id="{8E33B275-1411-D793-1727-38D910DD37B3}"/>
              </a:ext>
            </a:extLst>
          </p:cNvPr>
          <p:cNvPicPr>
            <a:picLocks noChangeAspect="1"/>
          </p:cNvPicPr>
          <p:nvPr/>
        </p:nvPicPr>
        <p:blipFill>
          <a:blip r:embed="rId3"/>
          <a:srcRect l="18540" r="16680"/>
          <a:stretch>
            <a:fillRect/>
          </a:stretch>
        </p:blipFill>
        <p:spPr>
          <a:xfrm>
            <a:off x="797205" y="786117"/>
            <a:ext cx="4809744" cy="4956048"/>
          </a:xfrm>
          <a:custGeom>
            <a:avLst/>
            <a:gdLst/>
            <a:ahLst/>
            <a:cxnLst/>
            <a:rect l="l" t="t" r="r" b="b"/>
            <a:pathLst>
              <a:path w="4809744" h="4956048">
                <a:moveTo>
                  <a:pt x="478762" y="0"/>
                </a:moveTo>
                <a:lnTo>
                  <a:pt x="4809744" y="0"/>
                </a:lnTo>
                <a:lnTo>
                  <a:pt x="4809744" y="4477286"/>
                </a:lnTo>
                <a:lnTo>
                  <a:pt x="4330982" y="4956048"/>
                </a:lnTo>
                <a:lnTo>
                  <a:pt x="0" y="4956048"/>
                </a:lnTo>
                <a:lnTo>
                  <a:pt x="0" y="478762"/>
                </a:lnTo>
                <a:close/>
              </a:path>
            </a:pathLst>
          </a:custGeom>
        </p:spPr>
      </p:pic>
      <p:grpSp>
        <p:nvGrpSpPr>
          <p:cNvPr id="23" name="Group 22">
            <a:extLst>
              <a:ext uri="{FF2B5EF4-FFF2-40B4-BE49-F238E27FC236}">
                <a16:creationId xmlns:a16="http://schemas.microsoft.com/office/drawing/2014/main" id="{65E8C853-59EA-4FCB-BB4E-1B0AEEA408EB}"/>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206969" y="2963333"/>
            <a:ext cx="2981858" cy="3208867"/>
            <a:chOff x="9206969" y="2963333"/>
            <a:chExt cx="2981858" cy="3208867"/>
          </a:xfrm>
        </p:grpSpPr>
        <p:cxnSp>
          <p:nvCxnSpPr>
            <p:cNvPr id="24" name="Straight Connector 23">
              <a:extLst>
                <a:ext uri="{FF2B5EF4-FFF2-40B4-BE49-F238E27FC236}">
                  <a16:creationId xmlns:a16="http://schemas.microsoft.com/office/drawing/2014/main" id="{C58D8A51-1FB2-4FA0-A860-D57179B52AF7}"/>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5" name="Straight Connector 24">
              <a:extLst>
                <a:ext uri="{FF2B5EF4-FFF2-40B4-BE49-F238E27FC236}">
                  <a16:creationId xmlns:a16="http://schemas.microsoft.com/office/drawing/2014/main" id="{75C2F33D-5361-48D8-899D-50A713699D51}"/>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6" name="Straight Connector 25">
              <a:extLst>
                <a:ext uri="{FF2B5EF4-FFF2-40B4-BE49-F238E27FC236}">
                  <a16:creationId xmlns:a16="http://schemas.microsoft.com/office/drawing/2014/main" id="{30608EC6-04A0-4D53-B4C8-57F06AF1417D}"/>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7" name="Straight Connector 26">
              <a:extLst>
                <a:ext uri="{FF2B5EF4-FFF2-40B4-BE49-F238E27FC236}">
                  <a16:creationId xmlns:a16="http://schemas.microsoft.com/office/drawing/2014/main" id="{C9C42FEC-C8F1-465B-900B-C7F552326DEF}"/>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8" name="Straight Connector 27">
              <a:extLst>
                <a:ext uri="{FF2B5EF4-FFF2-40B4-BE49-F238E27FC236}">
                  <a16:creationId xmlns:a16="http://schemas.microsoft.com/office/drawing/2014/main" id="{84CDCA4C-0922-4330-AF15-394E8C6DDE17}"/>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11562556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a:extLst>
              <a:ext uri="{FF2B5EF4-FFF2-40B4-BE49-F238E27FC236}">
                <a16:creationId xmlns:a16="http://schemas.microsoft.com/office/drawing/2014/main" id="{2AC69D0A-B3D7-A128-EEAB-442CA4EA8803}"/>
              </a:ext>
            </a:extLst>
          </p:cNvPr>
          <p:cNvPicPr>
            <a:picLocks noGrp="1" noChangeAspect="1"/>
          </p:cNvPicPr>
          <p:nvPr>
            <p:ph idx="4294967295"/>
          </p:nvPr>
        </p:nvPicPr>
        <p:blipFill>
          <a:blip r:embed="rId3"/>
          <a:stretch>
            <a:fillRect/>
          </a:stretch>
        </p:blipFill>
        <p:spPr>
          <a:xfrm>
            <a:off x="418865" y="82128"/>
            <a:ext cx="5341471" cy="3346872"/>
          </a:xfrm>
          <a:prstGeom prst="rect">
            <a:avLst/>
          </a:prstGeom>
        </p:spPr>
      </p:pic>
      <p:pic>
        <p:nvPicPr>
          <p:cNvPr id="5" name="Immagine 4">
            <a:extLst>
              <a:ext uri="{FF2B5EF4-FFF2-40B4-BE49-F238E27FC236}">
                <a16:creationId xmlns:a16="http://schemas.microsoft.com/office/drawing/2014/main" id="{2B128516-2F28-6097-A53F-322168F631A5}"/>
              </a:ext>
            </a:extLst>
          </p:cNvPr>
          <p:cNvPicPr>
            <a:picLocks noChangeAspect="1"/>
          </p:cNvPicPr>
          <p:nvPr/>
        </p:nvPicPr>
        <p:blipFill>
          <a:blip r:embed="rId4"/>
          <a:stretch>
            <a:fillRect/>
          </a:stretch>
        </p:blipFill>
        <p:spPr>
          <a:xfrm>
            <a:off x="6951010" y="82128"/>
            <a:ext cx="4454927" cy="3306940"/>
          </a:xfrm>
          <a:prstGeom prst="rect">
            <a:avLst/>
          </a:prstGeom>
        </p:spPr>
      </p:pic>
      <p:pic>
        <p:nvPicPr>
          <p:cNvPr id="6" name="Immagine 5">
            <a:extLst>
              <a:ext uri="{FF2B5EF4-FFF2-40B4-BE49-F238E27FC236}">
                <a16:creationId xmlns:a16="http://schemas.microsoft.com/office/drawing/2014/main" id="{02B1430B-A656-C714-59D4-FF4EF12C0040}"/>
              </a:ext>
            </a:extLst>
          </p:cNvPr>
          <p:cNvPicPr>
            <a:picLocks noChangeAspect="1"/>
          </p:cNvPicPr>
          <p:nvPr/>
        </p:nvPicPr>
        <p:blipFill>
          <a:blip r:embed="rId5"/>
          <a:stretch>
            <a:fillRect/>
          </a:stretch>
        </p:blipFill>
        <p:spPr>
          <a:xfrm>
            <a:off x="418865" y="3499426"/>
            <a:ext cx="5341471" cy="3063543"/>
          </a:xfrm>
          <a:prstGeom prst="rect">
            <a:avLst/>
          </a:prstGeom>
        </p:spPr>
      </p:pic>
      <p:pic>
        <p:nvPicPr>
          <p:cNvPr id="8" name="Immagine 7" descr="Immagine che contiene testo, schermata, Sito Web, Pubblicità online&#10;&#10;Il contenuto generato dall'IA potrebbe non essere corretto.">
            <a:extLst>
              <a:ext uri="{FF2B5EF4-FFF2-40B4-BE49-F238E27FC236}">
                <a16:creationId xmlns:a16="http://schemas.microsoft.com/office/drawing/2014/main" id="{7E5F878C-B32F-C388-3E6B-5F5B3495075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589953" y="3499426"/>
            <a:ext cx="5341471" cy="3101736"/>
          </a:xfrm>
          <a:prstGeom prst="rect">
            <a:avLst/>
          </a:prstGeom>
        </p:spPr>
      </p:pic>
    </p:spTree>
    <p:extLst>
      <p:ext uri="{BB962C8B-B14F-4D97-AF65-F5344CB8AC3E}">
        <p14:creationId xmlns:p14="http://schemas.microsoft.com/office/powerpoint/2010/main" val="3446686620"/>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2">
                <a:tint val="97000"/>
                <a:hueMod val="92000"/>
                <a:satMod val="169000"/>
                <a:lumMod val="164000"/>
              </a:schemeClr>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8FD48FB1-66D8-4676-B0AA-C139A1DB78D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a:extLst>
              <a:ext uri="{FF2B5EF4-FFF2-40B4-BE49-F238E27FC236}">
                <a16:creationId xmlns:a16="http://schemas.microsoft.com/office/drawing/2014/main" id="{F033F5AE-6728-4F19-8DED-658E674B31B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4" name="Straight Connector 13">
            <a:extLst>
              <a:ext uri="{FF2B5EF4-FFF2-40B4-BE49-F238E27FC236}">
                <a16:creationId xmlns:a16="http://schemas.microsoft.com/office/drawing/2014/main" id="{82C7D74A-18BA-4709-A808-44E8815C443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6" name="Straight Connector 15">
            <a:extLst>
              <a:ext uri="{FF2B5EF4-FFF2-40B4-BE49-F238E27FC236}">
                <a16:creationId xmlns:a16="http://schemas.microsoft.com/office/drawing/2014/main" id="{B5164A3F-1561-4039-8185-AB0EEB713EA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8" name="Straight Connector 17">
            <a:extLst>
              <a:ext uri="{FF2B5EF4-FFF2-40B4-BE49-F238E27FC236}">
                <a16:creationId xmlns:a16="http://schemas.microsoft.com/office/drawing/2014/main" id="{2A35DB53-42BE-460E-9CA1-1294C98463C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 useBgFill="1">
        <p:nvSpPr>
          <p:cNvPr id="20" name="Rectangle 19">
            <a:extLst>
              <a:ext uri="{FF2B5EF4-FFF2-40B4-BE49-F238E27FC236}">
                <a16:creationId xmlns:a16="http://schemas.microsoft.com/office/drawing/2014/main" id="{1511F85B-5967-428B-BE8B-819A79813D9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Immagine 4">
            <a:extLst>
              <a:ext uri="{FF2B5EF4-FFF2-40B4-BE49-F238E27FC236}">
                <a16:creationId xmlns:a16="http://schemas.microsoft.com/office/drawing/2014/main" id="{CF7A08B8-3639-8341-E2D2-CBF2FC47AE44}"/>
              </a:ext>
            </a:extLst>
          </p:cNvPr>
          <p:cNvPicPr>
            <a:picLocks noChangeAspect="1"/>
          </p:cNvPicPr>
          <p:nvPr/>
        </p:nvPicPr>
        <p:blipFill>
          <a:blip r:embed="rId3">
            <a:grayscl/>
          </a:blip>
          <a:srcRect l="2860" r="3806"/>
          <a:stretch>
            <a:fillRect/>
          </a:stretch>
        </p:blipFill>
        <p:spPr>
          <a:xfrm>
            <a:off x="20" y="10"/>
            <a:ext cx="12191980" cy="6857990"/>
          </a:xfrm>
          <a:prstGeom prst="rect">
            <a:avLst/>
          </a:prstGeom>
        </p:spPr>
      </p:pic>
      <p:sp>
        <p:nvSpPr>
          <p:cNvPr id="22" name="Snip Diagonal Corner Rectangle 6">
            <a:extLst>
              <a:ext uri="{FF2B5EF4-FFF2-40B4-BE49-F238E27FC236}">
                <a16:creationId xmlns:a16="http://schemas.microsoft.com/office/drawing/2014/main" id="{28DA8D05-CF65-4382-8BF4-2A08754DB5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12191075" cy="6857998"/>
          </a:xfrm>
          <a:prstGeom prst="snip2DiagRect">
            <a:avLst>
              <a:gd name="adj1" fmla="val 0"/>
              <a:gd name="adj2" fmla="val 42414"/>
            </a:avLst>
          </a:prstGeom>
          <a:gradFill>
            <a:gsLst>
              <a:gs pos="2000">
                <a:schemeClr val="dk2">
                  <a:tint val="97000"/>
                  <a:hueMod val="92000"/>
                  <a:satMod val="169000"/>
                  <a:lumMod val="164000"/>
                  <a:alpha val="79000"/>
                </a:schemeClr>
              </a:gs>
              <a:gs pos="100000">
                <a:schemeClr val="dk2">
                  <a:shade val="96000"/>
                  <a:satMod val="120000"/>
                  <a:lumMod val="90000"/>
                  <a:alpha val="88000"/>
                </a:schemeClr>
              </a:gs>
            </a:gsLst>
          </a:gradFill>
          <a:ln>
            <a:noFill/>
          </a:ln>
          <a:effectLst/>
        </p:spPr>
        <p:style>
          <a:lnRef idx="2">
            <a:schemeClr val="accent1">
              <a:shade val="50000"/>
            </a:schemeClr>
          </a:lnRef>
          <a:fillRef idx="1003">
            <a:schemeClr val="dk2"/>
          </a:fillRef>
          <a:effectRef idx="0">
            <a:schemeClr val="accent1"/>
          </a:effectRef>
          <a:fontRef idx="minor">
            <a:schemeClr val="lt1"/>
          </a:fontRef>
        </p:style>
        <p:txBody>
          <a:bodyPr wrap="square" rtlCol="0" anchor="ctr">
            <a:noAutofit/>
          </a:bodyPr>
          <a:lstStyle/>
          <a:p>
            <a:pPr algn="ctr"/>
            <a:endParaRPr lang="en-US"/>
          </a:p>
        </p:txBody>
      </p:sp>
      <p:sp>
        <p:nvSpPr>
          <p:cNvPr id="2" name="Titolo 1">
            <a:extLst>
              <a:ext uri="{FF2B5EF4-FFF2-40B4-BE49-F238E27FC236}">
                <a16:creationId xmlns:a16="http://schemas.microsoft.com/office/drawing/2014/main" id="{8157B7CD-EB43-D9DD-D1CA-2748BD6F1A53}"/>
              </a:ext>
            </a:extLst>
          </p:cNvPr>
          <p:cNvSpPr>
            <a:spLocks noGrp="1"/>
          </p:cNvSpPr>
          <p:nvPr>
            <p:ph type="title"/>
          </p:nvPr>
        </p:nvSpPr>
        <p:spPr>
          <a:xfrm>
            <a:off x="571274" y="2509284"/>
            <a:ext cx="6767736" cy="2486049"/>
          </a:xfrm>
        </p:spPr>
        <p:txBody>
          <a:bodyPr vert="horz" lIns="91440" tIns="45720" rIns="91440" bIns="45720" rtlCol="0" anchor="b">
            <a:normAutofit/>
          </a:bodyPr>
          <a:lstStyle/>
          <a:p>
            <a:r>
              <a:rPr lang="en-US" sz="4800"/>
              <a:t>Idee e strategie</a:t>
            </a:r>
          </a:p>
        </p:txBody>
      </p:sp>
      <p:sp>
        <p:nvSpPr>
          <p:cNvPr id="4" name="Segnaposto testo 3">
            <a:extLst>
              <a:ext uri="{FF2B5EF4-FFF2-40B4-BE49-F238E27FC236}">
                <a16:creationId xmlns:a16="http://schemas.microsoft.com/office/drawing/2014/main" id="{BE0B38B4-AC1D-9BC8-348C-EEFC20A09A57}"/>
              </a:ext>
            </a:extLst>
          </p:cNvPr>
          <p:cNvSpPr>
            <a:spLocks noGrp="1"/>
          </p:cNvSpPr>
          <p:nvPr>
            <p:ph type="body" idx="1"/>
          </p:nvPr>
        </p:nvSpPr>
        <p:spPr>
          <a:xfrm>
            <a:off x="614249" y="5071532"/>
            <a:ext cx="5133408" cy="914401"/>
          </a:xfrm>
        </p:spPr>
        <p:txBody>
          <a:bodyPr vert="horz" lIns="91440" tIns="45720" rIns="91440" bIns="45720" rtlCol="0" anchor="t">
            <a:normAutofit/>
          </a:bodyPr>
          <a:lstStyle/>
          <a:p>
            <a:r>
              <a:rPr lang="en-US" sz="2100" b="1">
                <a:solidFill>
                  <a:schemeClr val="tx1"/>
                </a:solidFill>
              </a:rPr>
              <a:t>Non un nemico, ma un sintomo</a:t>
            </a:r>
            <a:endParaRPr lang="en-US" sz="2100">
              <a:solidFill>
                <a:schemeClr val="tx1"/>
              </a:solidFill>
            </a:endParaRPr>
          </a:p>
        </p:txBody>
      </p:sp>
      <p:grpSp>
        <p:nvGrpSpPr>
          <p:cNvPr id="24" name="Group 23">
            <a:extLst>
              <a:ext uri="{FF2B5EF4-FFF2-40B4-BE49-F238E27FC236}">
                <a16:creationId xmlns:a16="http://schemas.microsoft.com/office/drawing/2014/main" id="{E0C6252F-9468-4CFE-8A28-0DFE703FB7B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111344" y="9144"/>
            <a:ext cx="6080656" cy="6163733"/>
            <a:chOff x="6108170" y="8467"/>
            <a:chExt cx="6080656" cy="6163733"/>
          </a:xfrm>
        </p:grpSpPr>
        <p:cxnSp>
          <p:nvCxnSpPr>
            <p:cNvPr id="25" name="Straight Connector 24">
              <a:extLst>
                <a:ext uri="{FF2B5EF4-FFF2-40B4-BE49-F238E27FC236}">
                  <a16:creationId xmlns:a16="http://schemas.microsoft.com/office/drawing/2014/main" id="{F873F8F7-6FEE-4BB3-94A3-78B5C2FF1D8E}"/>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6" name="Straight Connector 25">
              <a:extLst>
                <a:ext uri="{FF2B5EF4-FFF2-40B4-BE49-F238E27FC236}">
                  <a16:creationId xmlns:a16="http://schemas.microsoft.com/office/drawing/2014/main" id="{FF5B2264-1E71-4A5B-ABFC-2832FD78EC99}"/>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7" name="Straight Connector 26">
              <a:extLst>
                <a:ext uri="{FF2B5EF4-FFF2-40B4-BE49-F238E27FC236}">
                  <a16:creationId xmlns:a16="http://schemas.microsoft.com/office/drawing/2014/main" id="{C6E0A76D-9460-46B8-BD58-9E9BF9CEB3FE}"/>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8" name="Straight Connector 27">
              <a:extLst>
                <a:ext uri="{FF2B5EF4-FFF2-40B4-BE49-F238E27FC236}">
                  <a16:creationId xmlns:a16="http://schemas.microsoft.com/office/drawing/2014/main" id="{47E3790F-67C5-42CD-B933-75C6F3250AA5}"/>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9" name="Straight Connector 28">
              <a:extLst>
                <a:ext uri="{FF2B5EF4-FFF2-40B4-BE49-F238E27FC236}">
                  <a16:creationId xmlns:a16="http://schemas.microsoft.com/office/drawing/2014/main" id="{4EF3C2C4-F6BB-4D14-8577-3649162D0771}"/>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2589074499"/>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8F4E830A-06F9-4EAA-9E65-110CF242179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75"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Muro dipinto con una freccia e un bersaglio">
            <a:extLst>
              <a:ext uri="{FF2B5EF4-FFF2-40B4-BE49-F238E27FC236}">
                <a16:creationId xmlns:a16="http://schemas.microsoft.com/office/drawing/2014/main" id="{CEC0C073-5DDC-64FC-95EC-9ADA41CEDEED}"/>
              </a:ext>
            </a:extLst>
          </p:cNvPr>
          <p:cNvPicPr>
            <a:picLocks noChangeAspect="1"/>
          </p:cNvPicPr>
          <p:nvPr/>
        </p:nvPicPr>
        <p:blipFill>
          <a:blip r:embed="rId3">
            <a:alphaModFix amt="35000"/>
          </a:blip>
          <a:srcRect t="10273" b="11055"/>
          <a:stretch>
            <a:fillRect/>
          </a:stretch>
        </p:blipFill>
        <p:spPr>
          <a:xfrm>
            <a:off x="3174" y="10"/>
            <a:ext cx="12192000" cy="6857990"/>
          </a:xfrm>
          <a:prstGeom prst="rect">
            <a:avLst/>
          </a:prstGeom>
        </p:spPr>
      </p:pic>
      <p:sp>
        <p:nvSpPr>
          <p:cNvPr id="4" name="Titolo 3">
            <a:extLst>
              <a:ext uri="{FF2B5EF4-FFF2-40B4-BE49-F238E27FC236}">
                <a16:creationId xmlns:a16="http://schemas.microsoft.com/office/drawing/2014/main" id="{A376E1D6-332C-61A6-96D3-00E0EA1A8D3D}"/>
              </a:ext>
            </a:extLst>
          </p:cNvPr>
          <p:cNvSpPr>
            <a:spLocks noGrp="1"/>
          </p:cNvSpPr>
          <p:nvPr>
            <p:ph type="title"/>
          </p:nvPr>
        </p:nvSpPr>
        <p:spPr>
          <a:xfrm>
            <a:off x="684212" y="4487332"/>
            <a:ext cx="8534400" cy="1507067"/>
          </a:xfrm>
        </p:spPr>
        <p:txBody>
          <a:bodyPr>
            <a:normAutofit/>
          </a:bodyPr>
          <a:lstStyle/>
          <a:p>
            <a:r>
              <a:rPr lang="it-IT" dirty="0"/>
              <a:t>Gli assi strategici</a:t>
            </a:r>
          </a:p>
        </p:txBody>
      </p:sp>
      <p:sp>
        <p:nvSpPr>
          <p:cNvPr id="5" name="Segnaposto contenuto 4">
            <a:extLst>
              <a:ext uri="{FF2B5EF4-FFF2-40B4-BE49-F238E27FC236}">
                <a16:creationId xmlns:a16="http://schemas.microsoft.com/office/drawing/2014/main" id="{AE3F9B09-5E05-BF5C-A9C3-74439ABB1533}"/>
              </a:ext>
            </a:extLst>
          </p:cNvPr>
          <p:cNvSpPr>
            <a:spLocks noGrp="1"/>
          </p:cNvSpPr>
          <p:nvPr>
            <p:ph idx="1"/>
          </p:nvPr>
        </p:nvSpPr>
        <p:spPr>
          <a:xfrm>
            <a:off x="684212" y="685800"/>
            <a:ext cx="8534400" cy="3615267"/>
          </a:xfrm>
        </p:spPr>
        <p:txBody>
          <a:bodyPr>
            <a:normAutofit/>
          </a:bodyPr>
          <a:lstStyle/>
          <a:p>
            <a:r>
              <a:rPr lang="it-IT" sz="4000" dirty="0">
                <a:solidFill>
                  <a:schemeClr val="tx1"/>
                </a:solidFill>
              </a:rPr>
              <a:t>Informare</a:t>
            </a:r>
          </a:p>
          <a:p>
            <a:r>
              <a:rPr lang="it-IT" sz="4000" dirty="0">
                <a:solidFill>
                  <a:schemeClr val="tx1"/>
                </a:solidFill>
              </a:rPr>
              <a:t>Tutelare</a:t>
            </a:r>
          </a:p>
          <a:p>
            <a:r>
              <a:rPr lang="it-IT" sz="4000" dirty="0">
                <a:solidFill>
                  <a:schemeClr val="tx1"/>
                </a:solidFill>
              </a:rPr>
              <a:t>Valorizzare</a:t>
            </a:r>
          </a:p>
        </p:txBody>
      </p:sp>
    </p:spTree>
    <p:extLst>
      <p:ext uri="{BB962C8B-B14F-4D97-AF65-F5344CB8AC3E}">
        <p14:creationId xmlns:p14="http://schemas.microsoft.com/office/powerpoint/2010/main" val="1381661461"/>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34F904-1354-AF43-F8BF-B5D98B18D2CE}"/>
            </a:ext>
          </a:extLst>
        </p:cNvPr>
        <p:cNvGrpSpPr/>
        <p:nvPr/>
      </p:nvGrpSpPr>
      <p:grpSpPr>
        <a:xfrm>
          <a:off x="0" y="0"/>
          <a:ext cx="0" cy="0"/>
          <a:chOff x="0" y="0"/>
          <a:chExt cx="0" cy="0"/>
        </a:xfrm>
      </p:grpSpPr>
      <p:pic>
        <p:nvPicPr>
          <p:cNvPr id="7" name="Picture 6" descr="Muro dipinto con una freccia e un bersaglio">
            <a:extLst>
              <a:ext uri="{FF2B5EF4-FFF2-40B4-BE49-F238E27FC236}">
                <a16:creationId xmlns:a16="http://schemas.microsoft.com/office/drawing/2014/main" id="{A8A18FCB-99FB-22C2-50AC-E47C5142D1DC}"/>
              </a:ext>
            </a:extLst>
          </p:cNvPr>
          <p:cNvPicPr>
            <a:picLocks noChangeAspect="1"/>
          </p:cNvPicPr>
          <p:nvPr/>
        </p:nvPicPr>
        <p:blipFill>
          <a:blip r:embed="rId3">
            <a:alphaModFix amt="35000"/>
          </a:blip>
          <a:srcRect t="10273" b="11055"/>
          <a:stretch>
            <a:fillRect/>
          </a:stretch>
        </p:blipFill>
        <p:spPr>
          <a:xfrm>
            <a:off x="3174" y="10"/>
            <a:ext cx="12192000" cy="6857990"/>
          </a:xfrm>
          <a:prstGeom prst="rect">
            <a:avLst/>
          </a:prstGeom>
        </p:spPr>
      </p:pic>
      <p:sp>
        <p:nvSpPr>
          <p:cNvPr id="4" name="Titolo 3">
            <a:extLst>
              <a:ext uri="{FF2B5EF4-FFF2-40B4-BE49-F238E27FC236}">
                <a16:creationId xmlns:a16="http://schemas.microsoft.com/office/drawing/2014/main" id="{30931F01-2A06-82DA-2243-E7B3275192E2}"/>
              </a:ext>
            </a:extLst>
          </p:cNvPr>
          <p:cNvSpPr>
            <a:spLocks noGrp="1"/>
          </p:cNvSpPr>
          <p:nvPr>
            <p:ph type="title"/>
          </p:nvPr>
        </p:nvSpPr>
        <p:spPr>
          <a:xfrm>
            <a:off x="684212" y="4487332"/>
            <a:ext cx="8534400" cy="1507067"/>
          </a:xfrm>
        </p:spPr>
        <p:txBody>
          <a:bodyPr>
            <a:normAutofit/>
          </a:bodyPr>
          <a:lstStyle/>
          <a:p>
            <a:r>
              <a:rPr lang="it-IT" dirty="0"/>
              <a:t>Gli assi strategici</a:t>
            </a:r>
          </a:p>
        </p:txBody>
      </p:sp>
      <p:sp>
        <p:nvSpPr>
          <p:cNvPr id="5" name="Segnaposto contenuto 4">
            <a:extLst>
              <a:ext uri="{FF2B5EF4-FFF2-40B4-BE49-F238E27FC236}">
                <a16:creationId xmlns:a16="http://schemas.microsoft.com/office/drawing/2014/main" id="{56BC7B1F-FDC8-4BEB-0253-7774DE3AB576}"/>
              </a:ext>
            </a:extLst>
          </p:cNvPr>
          <p:cNvSpPr>
            <a:spLocks noGrp="1"/>
          </p:cNvSpPr>
          <p:nvPr>
            <p:ph idx="1"/>
          </p:nvPr>
        </p:nvSpPr>
        <p:spPr>
          <a:xfrm>
            <a:off x="684212" y="685800"/>
            <a:ext cx="8534400" cy="3615267"/>
          </a:xfrm>
        </p:spPr>
        <p:txBody>
          <a:bodyPr>
            <a:normAutofit/>
          </a:bodyPr>
          <a:lstStyle/>
          <a:p>
            <a:r>
              <a:rPr lang="it-IT" sz="4000" b="1" dirty="0">
                <a:solidFill>
                  <a:srgbClr val="FF0000"/>
                </a:solidFill>
              </a:rPr>
              <a:t>Informare</a:t>
            </a:r>
          </a:p>
          <a:p>
            <a:r>
              <a:rPr lang="it-IT" sz="4000" dirty="0">
                <a:solidFill>
                  <a:schemeClr val="tx1"/>
                </a:solidFill>
              </a:rPr>
              <a:t>Tutelare</a:t>
            </a:r>
          </a:p>
          <a:p>
            <a:r>
              <a:rPr lang="it-IT" sz="4000" dirty="0">
                <a:solidFill>
                  <a:schemeClr val="tx1"/>
                </a:solidFill>
              </a:rPr>
              <a:t>Valorizzare</a:t>
            </a:r>
          </a:p>
        </p:txBody>
      </p:sp>
      <p:sp>
        <p:nvSpPr>
          <p:cNvPr id="3" name="CasellaDiTesto 2">
            <a:extLst>
              <a:ext uri="{FF2B5EF4-FFF2-40B4-BE49-F238E27FC236}">
                <a16:creationId xmlns:a16="http://schemas.microsoft.com/office/drawing/2014/main" id="{7C94E113-E1A3-B41A-2D55-97781CBCFFBA}"/>
              </a:ext>
            </a:extLst>
          </p:cNvPr>
          <p:cNvSpPr txBox="1"/>
          <p:nvPr/>
        </p:nvSpPr>
        <p:spPr>
          <a:xfrm>
            <a:off x="6003758" y="5257334"/>
            <a:ext cx="5811252" cy="923330"/>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0" scaled="1"/>
            <a:tileRect/>
          </a:gradFill>
        </p:spPr>
        <p:txBody>
          <a:bodyPr wrap="square">
            <a:spAutoFit/>
          </a:bodyPr>
          <a:lstStyle/>
          <a:p>
            <a:r>
              <a:rPr lang="it-IT" dirty="0"/>
              <a:t>•	Campagne informative nazionali</a:t>
            </a:r>
          </a:p>
          <a:p>
            <a:r>
              <a:rPr lang="it-IT" dirty="0"/>
              <a:t>•	Sportelli informativi negli Ordini</a:t>
            </a:r>
          </a:p>
          <a:p>
            <a:r>
              <a:rPr lang="it-IT" dirty="0"/>
              <a:t>•	Collaborazioni con le associazioni dei pazienti</a:t>
            </a:r>
          </a:p>
        </p:txBody>
      </p:sp>
    </p:spTree>
    <p:extLst>
      <p:ext uri="{BB962C8B-B14F-4D97-AF65-F5344CB8AC3E}">
        <p14:creationId xmlns:p14="http://schemas.microsoft.com/office/powerpoint/2010/main" val="65511885"/>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104B9F-A326-1F92-6F23-06F6525A54E2}"/>
            </a:ext>
          </a:extLst>
        </p:cNvPr>
        <p:cNvGrpSpPr/>
        <p:nvPr/>
      </p:nvGrpSpPr>
      <p:grpSpPr>
        <a:xfrm>
          <a:off x="0" y="0"/>
          <a:ext cx="0" cy="0"/>
          <a:chOff x="0" y="0"/>
          <a:chExt cx="0" cy="0"/>
        </a:xfrm>
      </p:grpSpPr>
      <p:pic>
        <p:nvPicPr>
          <p:cNvPr id="7" name="Picture 6" descr="Muro dipinto con una freccia e un bersaglio">
            <a:extLst>
              <a:ext uri="{FF2B5EF4-FFF2-40B4-BE49-F238E27FC236}">
                <a16:creationId xmlns:a16="http://schemas.microsoft.com/office/drawing/2014/main" id="{2D00D6C5-151A-72C8-27F0-A02DA513359D}"/>
              </a:ext>
            </a:extLst>
          </p:cNvPr>
          <p:cNvPicPr>
            <a:picLocks noChangeAspect="1"/>
          </p:cNvPicPr>
          <p:nvPr/>
        </p:nvPicPr>
        <p:blipFill>
          <a:blip r:embed="rId3">
            <a:alphaModFix amt="35000"/>
          </a:blip>
          <a:srcRect t="10273" b="11055"/>
          <a:stretch>
            <a:fillRect/>
          </a:stretch>
        </p:blipFill>
        <p:spPr>
          <a:xfrm>
            <a:off x="3174" y="10"/>
            <a:ext cx="12192000" cy="6857990"/>
          </a:xfrm>
          <a:prstGeom prst="rect">
            <a:avLst/>
          </a:prstGeom>
        </p:spPr>
      </p:pic>
      <p:sp>
        <p:nvSpPr>
          <p:cNvPr id="4" name="Titolo 3">
            <a:extLst>
              <a:ext uri="{FF2B5EF4-FFF2-40B4-BE49-F238E27FC236}">
                <a16:creationId xmlns:a16="http://schemas.microsoft.com/office/drawing/2014/main" id="{88B0E0C3-C0F9-8A1B-484F-B62093DF5B53}"/>
              </a:ext>
            </a:extLst>
          </p:cNvPr>
          <p:cNvSpPr>
            <a:spLocks noGrp="1"/>
          </p:cNvSpPr>
          <p:nvPr>
            <p:ph type="title"/>
          </p:nvPr>
        </p:nvSpPr>
        <p:spPr>
          <a:xfrm>
            <a:off x="684212" y="4487332"/>
            <a:ext cx="8534400" cy="1507067"/>
          </a:xfrm>
        </p:spPr>
        <p:txBody>
          <a:bodyPr>
            <a:normAutofit/>
          </a:bodyPr>
          <a:lstStyle/>
          <a:p>
            <a:r>
              <a:rPr lang="it-IT" dirty="0"/>
              <a:t>Gli assi strategici</a:t>
            </a:r>
          </a:p>
        </p:txBody>
      </p:sp>
      <p:sp>
        <p:nvSpPr>
          <p:cNvPr id="5" name="Segnaposto contenuto 4">
            <a:extLst>
              <a:ext uri="{FF2B5EF4-FFF2-40B4-BE49-F238E27FC236}">
                <a16:creationId xmlns:a16="http://schemas.microsoft.com/office/drawing/2014/main" id="{A654202B-9CFA-8E2A-EEA8-A7725DD6FF8D}"/>
              </a:ext>
            </a:extLst>
          </p:cNvPr>
          <p:cNvSpPr>
            <a:spLocks noGrp="1"/>
          </p:cNvSpPr>
          <p:nvPr>
            <p:ph idx="1"/>
          </p:nvPr>
        </p:nvSpPr>
        <p:spPr>
          <a:xfrm>
            <a:off x="684212" y="685800"/>
            <a:ext cx="8534400" cy="3615267"/>
          </a:xfrm>
        </p:spPr>
        <p:txBody>
          <a:bodyPr>
            <a:normAutofit/>
          </a:bodyPr>
          <a:lstStyle/>
          <a:p>
            <a:r>
              <a:rPr lang="it-IT" sz="4000" dirty="0">
                <a:solidFill>
                  <a:schemeClr val="tx1"/>
                </a:solidFill>
              </a:rPr>
              <a:t>Informare</a:t>
            </a:r>
          </a:p>
          <a:p>
            <a:r>
              <a:rPr lang="it-IT" sz="4000" b="1" dirty="0">
                <a:solidFill>
                  <a:srgbClr val="FF0000"/>
                </a:solidFill>
              </a:rPr>
              <a:t>Tutelare</a:t>
            </a:r>
          </a:p>
          <a:p>
            <a:r>
              <a:rPr lang="it-IT" sz="4000" dirty="0">
                <a:solidFill>
                  <a:schemeClr val="tx1"/>
                </a:solidFill>
              </a:rPr>
              <a:t>Valorizzare</a:t>
            </a:r>
          </a:p>
        </p:txBody>
      </p:sp>
      <p:sp>
        <p:nvSpPr>
          <p:cNvPr id="3" name="CasellaDiTesto 2">
            <a:extLst>
              <a:ext uri="{FF2B5EF4-FFF2-40B4-BE49-F238E27FC236}">
                <a16:creationId xmlns:a16="http://schemas.microsoft.com/office/drawing/2014/main" id="{BD2DB342-896A-E0C6-6795-5CAD72B22A7D}"/>
              </a:ext>
            </a:extLst>
          </p:cNvPr>
          <p:cNvSpPr txBox="1"/>
          <p:nvPr/>
        </p:nvSpPr>
        <p:spPr>
          <a:xfrm>
            <a:off x="5895474" y="5257334"/>
            <a:ext cx="6184230" cy="923330"/>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0" scaled="1"/>
            <a:tileRect/>
          </a:gradFill>
        </p:spPr>
        <p:txBody>
          <a:bodyPr wrap="square">
            <a:spAutoFit/>
          </a:bodyPr>
          <a:lstStyle/>
          <a:p>
            <a:r>
              <a:rPr lang="it-IT" dirty="0"/>
              <a:t>•	Accordi bilaterali europei</a:t>
            </a:r>
          </a:p>
          <a:p>
            <a:r>
              <a:rPr lang="it-IT" dirty="0"/>
              <a:t>•	Certificazioni europee armonizzate</a:t>
            </a:r>
          </a:p>
          <a:p>
            <a:r>
              <a:rPr lang="it-IT" dirty="0"/>
              <a:t>•	Rafforzamento del ruolo degli Ordini professionali</a:t>
            </a:r>
          </a:p>
        </p:txBody>
      </p:sp>
    </p:spTree>
    <p:extLst>
      <p:ext uri="{BB962C8B-B14F-4D97-AF65-F5344CB8AC3E}">
        <p14:creationId xmlns:p14="http://schemas.microsoft.com/office/powerpoint/2010/main" val="2445304641"/>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038A5F-34FB-E59B-9CDA-D0BFE42A061A}"/>
            </a:ext>
          </a:extLst>
        </p:cNvPr>
        <p:cNvGrpSpPr/>
        <p:nvPr/>
      </p:nvGrpSpPr>
      <p:grpSpPr>
        <a:xfrm>
          <a:off x="0" y="0"/>
          <a:ext cx="0" cy="0"/>
          <a:chOff x="0" y="0"/>
          <a:chExt cx="0" cy="0"/>
        </a:xfrm>
      </p:grpSpPr>
      <p:pic>
        <p:nvPicPr>
          <p:cNvPr id="7" name="Picture 6" descr="Muro dipinto con una freccia e un bersaglio">
            <a:extLst>
              <a:ext uri="{FF2B5EF4-FFF2-40B4-BE49-F238E27FC236}">
                <a16:creationId xmlns:a16="http://schemas.microsoft.com/office/drawing/2014/main" id="{B827EF57-7368-F059-0E21-786F42A31360}"/>
              </a:ext>
            </a:extLst>
          </p:cNvPr>
          <p:cNvPicPr>
            <a:picLocks noChangeAspect="1"/>
          </p:cNvPicPr>
          <p:nvPr/>
        </p:nvPicPr>
        <p:blipFill>
          <a:blip r:embed="rId3">
            <a:alphaModFix amt="35000"/>
          </a:blip>
          <a:srcRect t="10273" b="11055"/>
          <a:stretch>
            <a:fillRect/>
          </a:stretch>
        </p:blipFill>
        <p:spPr>
          <a:xfrm>
            <a:off x="3174" y="10"/>
            <a:ext cx="12192000" cy="6857990"/>
          </a:xfrm>
          <a:prstGeom prst="rect">
            <a:avLst/>
          </a:prstGeom>
        </p:spPr>
      </p:pic>
      <p:sp>
        <p:nvSpPr>
          <p:cNvPr id="4" name="Titolo 3">
            <a:extLst>
              <a:ext uri="{FF2B5EF4-FFF2-40B4-BE49-F238E27FC236}">
                <a16:creationId xmlns:a16="http://schemas.microsoft.com/office/drawing/2014/main" id="{2D3A5131-E1AD-1878-FC22-A584328D522A}"/>
              </a:ext>
            </a:extLst>
          </p:cNvPr>
          <p:cNvSpPr>
            <a:spLocks noGrp="1"/>
          </p:cNvSpPr>
          <p:nvPr>
            <p:ph type="title"/>
          </p:nvPr>
        </p:nvSpPr>
        <p:spPr>
          <a:xfrm>
            <a:off x="684212" y="4487332"/>
            <a:ext cx="8534400" cy="1507067"/>
          </a:xfrm>
        </p:spPr>
        <p:txBody>
          <a:bodyPr>
            <a:normAutofit/>
          </a:bodyPr>
          <a:lstStyle/>
          <a:p>
            <a:r>
              <a:rPr lang="it-IT" dirty="0"/>
              <a:t>Gli assi strategici</a:t>
            </a:r>
          </a:p>
        </p:txBody>
      </p:sp>
      <p:sp>
        <p:nvSpPr>
          <p:cNvPr id="5" name="Segnaposto contenuto 4">
            <a:extLst>
              <a:ext uri="{FF2B5EF4-FFF2-40B4-BE49-F238E27FC236}">
                <a16:creationId xmlns:a16="http://schemas.microsoft.com/office/drawing/2014/main" id="{F742B3B2-0A38-503E-0641-C2B306DFED34}"/>
              </a:ext>
            </a:extLst>
          </p:cNvPr>
          <p:cNvSpPr>
            <a:spLocks noGrp="1"/>
          </p:cNvSpPr>
          <p:nvPr>
            <p:ph idx="1"/>
          </p:nvPr>
        </p:nvSpPr>
        <p:spPr>
          <a:xfrm>
            <a:off x="684212" y="685800"/>
            <a:ext cx="8534400" cy="3615267"/>
          </a:xfrm>
        </p:spPr>
        <p:txBody>
          <a:bodyPr>
            <a:normAutofit/>
          </a:bodyPr>
          <a:lstStyle/>
          <a:p>
            <a:r>
              <a:rPr lang="it-IT" sz="4000" dirty="0">
                <a:solidFill>
                  <a:schemeClr val="tx1"/>
                </a:solidFill>
              </a:rPr>
              <a:t>Informare</a:t>
            </a:r>
          </a:p>
          <a:p>
            <a:r>
              <a:rPr lang="it-IT" sz="4000" dirty="0">
                <a:solidFill>
                  <a:schemeClr val="tx1"/>
                </a:solidFill>
              </a:rPr>
              <a:t>Tutelare</a:t>
            </a:r>
          </a:p>
          <a:p>
            <a:r>
              <a:rPr lang="it-IT" sz="4000" b="1" dirty="0">
                <a:solidFill>
                  <a:srgbClr val="FF0000"/>
                </a:solidFill>
              </a:rPr>
              <a:t>Valorizzare</a:t>
            </a:r>
          </a:p>
        </p:txBody>
      </p:sp>
      <p:sp>
        <p:nvSpPr>
          <p:cNvPr id="3" name="CasellaDiTesto 2">
            <a:extLst>
              <a:ext uri="{FF2B5EF4-FFF2-40B4-BE49-F238E27FC236}">
                <a16:creationId xmlns:a16="http://schemas.microsoft.com/office/drawing/2014/main" id="{86B03195-30D4-2FB8-6E30-564D533B06F1}"/>
              </a:ext>
            </a:extLst>
          </p:cNvPr>
          <p:cNvSpPr txBox="1"/>
          <p:nvPr/>
        </p:nvSpPr>
        <p:spPr>
          <a:xfrm>
            <a:off x="5173579" y="5394234"/>
            <a:ext cx="6910137" cy="1200329"/>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0" scaled="1"/>
            <a:tileRect/>
          </a:gradFill>
        </p:spPr>
        <p:txBody>
          <a:bodyPr wrap="square">
            <a:spAutoFit/>
          </a:bodyPr>
          <a:lstStyle/>
          <a:p>
            <a:r>
              <a:rPr lang="it-IT" dirty="0"/>
              <a:t>•	Creare un portale nazionale delle eccellenze sanitarie</a:t>
            </a:r>
          </a:p>
          <a:p>
            <a:r>
              <a:rPr lang="it-IT" dirty="0"/>
              <a:t>•	Promuovere la formazione continua</a:t>
            </a:r>
          </a:p>
          <a:p>
            <a:r>
              <a:rPr lang="it-IT" dirty="0"/>
              <a:t>•	Incentivare la sanità d’eccellenza privata accreditata</a:t>
            </a:r>
          </a:p>
          <a:p>
            <a:r>
              <a:rPr lang="it-IT" dirty="0"/>
              <a:t>•	Sostenere progetti di “health </a:t>
            </a:r>
            <a:r>
              <a:rPr lang="it-IT" dirty="0" err="1"/>
              <a:t>tourism</a:t>
            </a:r>
            <a:r>
              <a:rPr lang="it-IT" dirty="0"/>
              <a:t>” inverso</a:t>
            </a:r>
          </a:p>
        </p:txBody>
      </p:sp>
    </p:spTree>
    <p:extLst>
      <p:ext uri="{BB962C8B-B14F-4D97-AF65-F5344CB8AC3E}">
        <p14:creationId xmlns:p14="http://schemas.microsoft.com/office/powerpoint/2010/main" val="1558549806"/>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2">
                <a:tint val="97000"/>
                <a:hueMod val="92000"/>
                <a:satMod val="169000"/>
                <a:lumMod val="164000"/>
              </a:schemeClr>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cxnSp>
        <p:nvCxnSpPr>
          <p:cNvPr id="1031" name="Straight Connector 1030">
            <a:extLst>
              <a:ext uri="{FF2B5EF4-FFF2-40B4-BE49-F238E27FC236}">
                <a16:creationId xmlns:a16="http://schemas.microsoft.com/office/drawing/2014/main" id="{8FD48FB1-66D8-4676-B0AA-C139A1DB78D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33" name="Straight Connector 1032">
            <a:extLst>
              <a:ext uri="{FF2B5EF4-FFF2-40B4-BE49-F238E27FC236}">
                <a16:creationId xmlns:a16="http://schemas.microsoft.com/office/drawing/2014/main" id="{F033F5AE-6728-4F19-8DED-658E674B31B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35" name="Straight Connector 1034">
            <a:extLst>
              <a:ext uri="{FF2B5EF4-FFF2-40B4-BE49-F238E27FC236}">
                <a16:creationId xmlns:a16="http://schemas.microsoft.com/office/drawing/2014/main" id="{82C7D74A-18BA-4709-A808-44E8815C443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37" name="Straight Connector 1036">
            <a:extLst>
              <a:ext uri="{FF2B5EF4-FFF2-40B4-BE49-F238E27FC236}">
                <a16:creationId xmlns:a16="http://schemas.microsoft.com/office/drawing/2014/main" id="{B5164A3F-1561-4039-8185-AB0EEB713EA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39" name="Straight Connector 1038">
            <a:extLst>
              <a:ext uri="{FF2B5EF4-FFF2-40B4-BE49-F238E27FC236}">
                <a16:creationId xmlns:a16="http://schemas.microsoft.com/office/drawing/2014/main" id="{2A35DB53-42BE-460E-9CA1-1294C98463C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 useBgFill="1">
        <p:nvSpPr>
          <p:cNvPr id="1041" name="Rectangle 1040">
            <a:extLst>
              <a:ext uri="{FF2B5EF4-FFF2-40B4-BE49-F238E27FC236}">
                <a16:creationId xmlns:a16="http://schemas.microsoft.com/office/drawing/2014/main" id="{58A973E8-C2D4-4C81-8ADE-C5C021A615E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asellaDiTesto 2">
            <a:extLst>
              <a:ext uri="{FF2B5EF4-FFF2-40B4-BE49-F238E27FC236}">
                <a16:creationId xmlns:a16="http://schemas.microsoft.com/office/drawing/2014/main" id="{6D39F43A-6E85-D7D0-DE09-4E6F393E6B92}"/>
              </a:ext>
            </a:extLst>
          </p:cNvPr>
          <p:cNvSpPr txBox="1"/>
          <p:nvPr/>
        </p:nvSpPr>
        <p:spPr>
          <a:xfrm>
            <a:off x="665641" y="4473679"/>
            <a:ext cx="9552558" cy="1233251"/>
          </a:xfrm>
          <a:prstGeom prst="rect">
            <a:avLst/>
          </a:prstGeom>
        </p:spPr>
        <p:txBody>
          <a:bodyPr vert="horz" lIns="91440" tIns="45720" rIns="91440" bIns="45720" rtlCol="0" anchor="b">
            <a:normAutofit/>
          </a:bodyPr>
          <a:lstStyle/>
          <a:p>
            <a:pPr>
              <a:spcBef>
                <a:spcPct val="0"/>
              </a:spcBef>
              <a:spcAft>
                <a:spcPts val="600"/>
              </a:spcAft>
            </a:pPr>
            <a:r>
              <a:rPr lang="en-US" sz="4800" i="1" cap="all">
                <a:ln w="3175" cmpd="sng">
                  <a:noFill/>
                </a:ln>
                <a:latin typeface="+mj-lt"/>
                <a:ea typeface="+mj-ea"/>
                <a:cs typeface="+mj-cs"/>
              </a:rPr>
              <a:t>…sed peiora parantur…</a:t>
            </a:r>
          </a:p>
        </p:txBody>
      </p:sp>
      <p:grpSp>
        <p:nvGrpSpPr>
          <p:cNvPr id="1043" name="Group 1042">
            <a:extLst>
              <a:ext uri="{FF2B5EF4-FFF2-40B4-BE49-F238E27FC236}">
                <a16:creationId xmlns:a16="http://schemas.microsoft.com/office/drawing/2014/main" id="{A08E251A-5371-4E82-A0F3-2CA0C15AB09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206969" y="2963333"/>
            <a:ext cx="2981858" cy="3208867"/>
            <a:chOff x="9206969" y="2963333"/>
            <a:chExt cx="2981858" cy="3208867"/>
          </a:xfrm>
        </p:grpSpPr>
        <p:cxnSp>
          <p:nvCxnSpPr>
            <p:cNvPr id="1044" name="Straight Connector 1043">
              <a:extLst>
                <a:ext uri="{FF2B5EF4-FFF2-40B4-BE49-F238E27FC236}">
                  <a16:creationId xmlns:a16="http://schemas.microsoft.com/office/drawing/2014/main" id="{D31AC21F-237B-4CA8-BC96-29F3607FABEF}"/>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45" name="Straight Connector 1044">
              <a:extLst>
                <a:ext uri="{FF2B5EF4-FFF2-40B4-BE49-F238E27FC236}">
                  <a16:creationId xmlns:a16="http://schemas.microsoft.com/office/drawing/2014/main" id="{9959094C-A1B3-4AD4-9AAE-0FCDDD798428}"/>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46" name="Straight Connector 1045">
              <a:extLst>
                <a:ext uri="{FF2B5EF4-FFF2-40B4-BE49-F238E27FC236}">
                  <a16:creationId xmlns:a16="http://schemas.microsoft.com/office/drawing/2014/main" id="{D5EC0EFA-8A7F-4299-A623-3EE741461BAB}"/>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47" name="Straight Connector 1046">
              <a:extLst>
                <a:ext uri="{FF2B5EF4-FFF2-40B4-BE49-F238E27FC236}">
                  <a16:creationId xmlns:a16="http://schemas.microsoft.com/office/drawing/2014/main" id="{965D7216-F9AF-42BE-99AD-1904DEF69CBF}"/>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48" name="Straight Connector 1047">
              <a:extLst>
                <a:ext uri="{FF2B5EF4-FFF2-40B4-BE49-F238E27FC236}">
                  <a16:creationId xmlns:a16="http://schemas.microsoft.com/office/drawing/2014/main" id="{CDE3349B-AD7F-48C8-9300-D81D694367B6}"/>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1050" name="Snip Diagonal Corner Rectangle 12">
            <a:extLst>
              <a:ext uri="{FF2B5EF4-FFF2-40B4-BE49-F238E27FC236}">
                <a16:creationId xmlns:a16="http://schemas.microsoft.com/office/drawing/2014/main" id="{E05CABE9-5E7C-4773-BFCD-24B199FA1AE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72251" y="690851"/>
            <a:ext cx="9615670" cy="3607302"/>
          </a:xfrm>
          <a:prstGeom prst="snip2DiagRect">
            <a:avLst>
              <a:gd name="adj1" fmla="val 12305"/>
              <a:gd name="adj2" fmla="val 0"/>
            </a:avLst>
          </a:prstGeom>
          <a:solidFill>
            <a:schemeClr val="tx1"/>
          </a:solidFill>
          <a:ln>
            <a:solidFill>
              <a:srgbClr val="FFFFFF">
                <a:alpha val="40000"/>
              </a:srgbClr>
            </a:solidFill>
          </a:ln>
          <a:effectLst>
            <a:innerShdw blurRad="57150" dist="38100" dir="14460000">
              <a:prstClr val="black">
                <a:alpha val="7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Mala tempora currunt | Notizie in Controluce">
            <a:extLst>
              <a:ext uri="{FF2B5EF4-FFF2-40B4-BE49-F238E27FC236}">
                <a16:creationId xmlns:a16="http://schemas.microsoft.com/office/drawing/2014/main" id="{F63FD79F-F272-808F-85F9-549CB41EEB4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t="9095" r="1" b="28125"/>
          <a:stretch>
            <a:fillRect/>
          </a:stretch>
        </p:blipFill>
        <p:spPr bwMode="auto">
          <a:xfrm>
            <a:off x="834934" y="854087"/>
            <a:ext cx="9290304" cy="3280831"/>
          </a:xfrm>
          <a:custGeom>
            <a:avLst/>
            <a:gdLst/>
            <a:ahLst/>
            <a:cxnLst/>
            <a:rect l="l" t="t" r="r" b="b"/>
            <a:pathLst>
              <a:path w="9290304" h="3280831">
                <a:moveTo>
                  <a:pt x="402071" y="0"/>
                </a:moveTo>
                <a:lnTo>
                  <a:pt x="9290304" y="0"/>
                </a:lnTo>
                <a:lnTo>
                  <a:pt x="9290304" y="2876895"/>
                </a:lnTo>
                <a:lnTo>
                  <a:pt x="8886368" y="3280831"/>
                </a:lnTo>
                <a:lnTo>
                  <a:pt x="0" y="3280831"/>
                </a:lnTo>
                <a:lnTo>
                  <a:pt x="0" y="402071"/>
                </a:ln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44603977"/>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C151DA-4D38-8772-A655-224D4FD8ECB3}"/>
            </a:ext>
          </a:extLst>
        </p:cNvPr>
        <p:cNvGrpSpPr/>
        <p:nvPr/>
      </p:nvGrpSpPr>
      <p:grpSpPr>
        <a:xfrm>
          <a:off x="0" y="0"/>
          <a:ext cx="0" cy="0"/>
          <a:chOff x="0" y="0"/>
          <a:chExt cx="0" cy="0"/>
        </a:xfrm>
      </p:grpSpPr>
      <p:sp>
        <p:nvSpPr>
          <p:cNvPr id="3" name="CasellaDiTesto 2">
            <a:extLst>
              <a:ext uri="{FF2B5EF4-FFF2-40B4-BE49-F238E27FC236}">
                <a16:creationId xmlns:a16="http://schemas.microsoft.com/office/drawing/2014/main" id="{68FAAD10-CDDE-B23B-9AB4-CC481A180019}"/>
              </a:ext>
            </a:extLst>
          </p:cNvPr>
          <p:cNvSpPr txBox="1"/>
          <p:nvPr/>
        </p:nvSpPr>
        <p:spPr>
          <a:xfrm>
            <a:off x="665641" y="4473679"/>
            <a:ext cx="9552558" cy="1233251"/>
          </a:xfrm>
          <a:prstGeom prst="rect">
            <a:avLst/>
          </a:prstGeom>
        </p:spPr>
        <p:txBody>
          <a:bodyPr vert="horz" lIns="91440" tIns="45720" rIns="91440" bIns="45720" rtlCol="0" anchor="b">
            <a:normAutofit/>
          </a:bodyPr>
          <a:lstStyle/>
          <a:p>
            <a:pPr>
              <a:spcBef>
                <a:spcPct val="0"/>
              </a:spcBef>
              <a:spcAft>
                <a:spcPts val="600"/>
              </a:spcAft>
            </a:pPr>
            <a:r>
              <a:rPr lang="en-US" sz="4800" i="1" strike="sngStrike" cap="all" dirty="0">
                <a:ln w="3175" cmpd="sng">
                  <a:noFill/>
                </a:ln>
                <a:latin typeface="+mj-lt"/>
                <a:ea typeface="+mj-ea"/>
                <a:cs typeface="+mj-cs"/>
              </a:rPr>
              <a:t>…sed </a:t>
            </a:r>
            <a:r>
              <a:rPr lang="en-US" sz="4800" i="1" strike="sngStrike" cap="all" dirty="0" err="1">
                <a:ln w="3175" cmpd="sng">
                  <a:noFill/>
                </a:ln>
                <a:latin typeface="+mj-lt"/>
                <a:ea typeface="+mj-ea"/>
                <a:cs typeface="+mj-cs"/>
              </a:rPr>
              <a:t>peiora</a:t>
            </a:r>
            <a:r>
              <a:rPr lang="en-US" sz="4800" i="1" strike="sngStrike" cap="all" dirty="0">
                <a:ln w="3175" cmpd="sng">
                  <a:noFill/>
                </a:ln>
                <a:latin typeface="+mj-lt"/>
                <a:ea typeface="+mj-ea"/>
                <a:cs typeface="+mj-cs"/>
              </a:rPr>
              <a:t> </a:t>
            </a:r>
            <a:r>
              <a:rPr lang="en-US" sz="4800" i="1" strike="sngStrike" cap="all" dirty="0" err="1">
                <a:ln w="3175" cmpd="sng">
                  <a:noFill/>
                </a:ln>
                <a:latin typeface="+mj-lt"/>
                <a:ea typeface="+mj-ea"/>
                <a:cs typeface="+mj-cs"/>
              </a:rPr>
              <a:t>parantur</a:t>
            </a:r>
            <a:r>
              <a:rPr lang="en-US" sz="4800" i="1" strike="sngStrike" cap="all" dirty="0">
                <a:ln w="3175" cmpd="sng">
                  <a:noFill/>
                </a:ln>
                <a:latin typeface="+mj-lt"/>
                <a:ea typeface="+mj-ea"/>
                <a:cs typeface="+mj-cs"/>
              </a:rPr>
              <a:t>…</a:t>
            </a:r>
          </a:p>
        </p:txBody>
      </p:sp>
      <p:pic>
        <p:nvPicPr>
          <p:cNvPr id="1026" name="Picture 2" descr="Mala tempora currunt | Notizie in Controluce">
            <a:extLst>
              <a:ext uri="{FF2B5EF4-FFF2-40B4-BE49-F238E27FC236}">
                <a16:creationId xmlns:a16="http://schemas.microsoft.com/office/drawing/2014/main" id="{50901DCF-F1F9-11C5-6B74-E04E821D31F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t="9095" r="1" b="28125"/>
          <a:stretch>
            <a:fillRect/>
          </a:stretch>
        </p:blipFill>
        <p:spPr bwMode="auto">
          <a:xfrm>
            <a:off x="834934" y="854087"/>
            <a:ext cx="9290304" cy="3280831"/>
          </a:xfrm>
          <a:custGeom>
            <a:avLst/>
            <a:gdLst/>
            <a:ahLst/>
            <a:cxnLst/>
            <a:rect l="l" t="t" r="r" b="b"/>
            <a:pathLst>
              <a:path w="9290304" h="3280831">
                <a:moveTo>
                  <a:pt x="402071" y="0"/>
                </a:moveTo>
                <a:lnTo>
                  <a:pt x="9290304" y="0"/>
                </a:lnTo>
                <a:lnTo>
                  <a:pt x="9290304" y="2876895"/>
                </a:lnTo>
                <a:lnTo>
                  <a:pt x="8886368" y="3280831"/>
                </a:lnTo>
                <a:lnTo>
                  <a:pt x="0" y="3280831"/>
                </a:lnTo>
                <a:lnTo>
                  <a:pt x="0" y="402071"/>
                </a:lnTo>
                <a:close/>
              </a:path>
            </a:pathLst>
          </a:custGeom>
          <a:noFill/>
          <a:extLst>
            <a:ext uri="{909E8E84-426E-40DD-AFC4-6F175D3DCCD1}">
              <a14:hiddenFill xmlns:a14="http://schemas.microsoft.com/office/drawing/2010/main">
                <a:solidFill>
                  <a:srgbClr val="FFFFFF"/>
                </a:solidFill>
              </a14:hiddenFill>
            </a:ext>
          </a:extLst>
        </p:spPr>
      </p:pic>
      <p:sp>
        <p:nvSpPr>
          <p:cNvPr id="2" name="CasellaDiTesto 1">
            <a:extLst>
              <a:ext uri="{FF2B5EF4-FFF2-40B4-BE49-F238E27FC236}">
                <a16:creationId xmlns:a16="http://schemas.microsoft.com/office/drawing/2014/main" id="{F709AEB0-814C-3B2E-92E7-C10E59AC703A}"/>
              </a:ext>
            </a:extLst>
          </p:cNvPr>
          <p:cNvSpPr txBox="1"/>
          <p:nvPr/>
        </p:nvSpPr>
        <p:spPr>
          <a:xfrm>
            <a:off x="108282" y="5215626"/>
            <a:ext cx="11927304" cy="1233251"/>
          </a:xfrm>
          <a:prstGeom prst="rect">
            <a:avLst/>
          </a:prstGeom>
        </p:spPr>
        <p:txBody>
          <a:bodyPr vert="horz" lIns="91440" tIns="45720" rIns="91440" bIns="45720" rtlCol="0" anchor="b">
            <a:normAutofit fontScale="92500"/>
          </a:bodyPr>
          <a:lstStyle/>
          <a:p>
            <a:pPr>
              <a:spcBef>
                <a:spcPct val="0"/>
              </a:spcBef>
              <a:spcAft>
                <a:spcPts val="600"/>
              </a:spcAft>
            </a:pPr>
            <a:r>
              <a:rPr lang="en-US" sz="4800" i="1" cap="all" dirty="0">
                <a:ln w="3175" cmpd="sng">
                  <a:noFill/>
                </a:ln>
                <a:latin typeface="+mj-lt"/>
                <a:ea typeface="+mj-ea"/>
                <a:cs typeface="+mj-cs"/>
              </a:rPr>
              <a:t>…sed </a:t>
            </a:r>
            <a:r>
              <a:rPr lang="en-US" sz="4800" i="1" cap="all" dirty="0" err="1">
                <a:ln w="3175" cmpd="sng">
                  <a:noFill/>
                </a:ln>
                <a:latin typeface="+mj-lt"/>
                <a:ea typeface="+mj-ea"/>
                <a:cs typeface="+mj-cs"/>
              </a:rPr>
              <a:t>nos</a:t>
            </a:r>
            <a:r>
              <a:rPr lang="en-US" sz="4800" i="1" cap="all" dirty="0">
                <a:ln w="3175" cmpd="sng">
                  <a:noFill/>
                </a:ln>
                <a:latin typeface="+mj-lt"/>
                <a:ea typeface="+mj-ea"/>
                <a:cs typeface="+mj-cs"/>
              </a:rPr>
              <a:t> in his </a:t>
            </a:r>
            <a:r>
              <a:rPr lang="en-US" sz="4800" i="1" cap="all" dirty="0" err="1">
                <a:ln w="3175" cmpd="sng">
                  <a:noFill/>
                </a:ln>
                <a:latin typeface="+mj-lt"/>
                <a:ea typeface="+mj-ea"/>
                <a:cs typeface="+mj-cs"/>
              </a:rPr>
              <a:t>meliores</a:t>
            </a:r>
            <a:r>
              <a:rPr lang="en-US" sz="4800" i="1" cap="all" dirty="0">
                <a:ln w="3175" cmpd="sng">
                  <a:noFill/>
                </a:ln>
                <a:latin typeface="+mj-lt"/>
                <a:ea typeface="+mj-ea"/>
                <a:cs typeface="+mj-cs"/>
              </a:rPr>
              <a:t> fieri possumus</a:t>
            </a:r>
          </a:p>
        </p:txBody>
      </p:sp>
    </p:spTree>
    <p:extLst>
      <p:ext uri="{BB962C8B-B14F-4D97-AF65-F5344CB8AC3E}">
        <p14:creationId xmlns:p14="http://schemas.microsoft.com/office/powerpoint/2010/main" val="1931265285"/>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id="{82086D35-2321-5A22-6150-6B916874C038}"/>
              </a:ext>
            </a:extLst>
          </p:cNvPr>
          <p:cNvSpPr txBox="1"/>
          <p:nvPr/>
        </p:nvSpPr>
        <p:spPr>
          <a:xfrm>
            <a:off x="1915128" y="1788454"/>
            <a:ext cx="8361229" cy="2098226"/>
          </a:xfrm>
          <a:prstGeom prst="rect">
            <a:avLst/>
          </a:prstGeom>
        </p:spPr>
        <p:txBody>
          <a:bodyPr vert="horz" lIns="91440" tIns="45720" rIns="91440" bIns="45720" rtlCol="0" anchor="b">
            <a:normAutofit/>
          </a:bodyPr>
          <a:lstStyle/>
          <a:p>
            <a:pPr algn="ctr" defTabSz="914400">
              <a:lnSpc>
                <a:spcPct val="89000"/>
              </a:lnSpc>
              <a:spcBef>
                <a:spcPct val="0"/>
              </a:spcBef>
              <a:spcAft>
                <a:spcPts val="600"/>
              </a:spcAft>
            </a:pPr>
            <a:r>
              <a:rPr lang="en-US" sz="7200" b="1" cap="all" dirty="0">
                <a:solidFill>
                  <a:schemeClr val="bg2"/>
                </a:solidFill>
                <a:latin typeface="Bernard MT Condensed" panose="02050806060905020404" pitchFamily="18" charset="77"/>
                <a:ea typeface="+mj-ea"/>
                <a:cs typeface="+mj-cs"/>
              </a:rPr>
              <a:t>GRAZIE PER L’ATTENZIONE</a:t>
            </a:r>
          </a:p>
        </p:txBody>
      </p:sp>
    </p:spTree>
    <p:extLst>
      <p:ext uri="{BB962C8B-B14F-4D97-AF65-F5344CB8AC3E}">
        <p14:creationId xmlns:p14="http://schemas.microsoft.com/office/powerpoint/2010/main" val="11877270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2">
                <a:tint val="97000"/>
                <a:hueMod val="92000"/>
                <a:satMod val="169000"/>
                <a:lumMod val="164000"/>
              </a:schemeClr>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useBgFill="1">
        <p:nvSpPr>
          <p:cNvPr id="39" name="Rectangle 23">
            <a:extLst>
              <a:ext uri="{FF2B5EF4-FFF2-40B4-BE49-F238E27FC236}">
                <a16:creationId xmlns:a16="http://schemas.microsoft.com/office/drawing/2014/main" id="{BDF23B52-A9BE-4DD6-B2A7-FD8853FB7A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olo 1">
            <a:extLst>
              <a:ext uri="{FF2B5EF4-FFF2-40B4-BE49-F238E27FC236}">
                <a16:creationId xmlns:a16="http://schemas.microsoft.com/office/drawing/2014/main" id="{383D7B1A-2FC3-DA28-8923-DB6CAACF26C3}"/>
              </a:ext>
            </a:extLst>
          </p:cNvPr>
          <p:cNvSpPr>
            <a:spLocks noGrp="1"/>
          </p:cNvSpPr>
          <p:nvPr>
            <p:ph type="title"/>
          </p:nvPr>
        </p:nvSpPr>
        <p:spPr>
          <a:xfrm>
            <a:off x="6084114" y="4487332"/>
            <a:ext cx="4205003" cy="1507067"/>
          </a:xfrm>
        </p:spPr>
        <p:txBody>
          <a:bodyPr>
            <a:normAutofit/>
          </a:bodyPr>
          <a:lstStyle/>
          <a:p>
            <a:r>
              <a:rPr lang="it-IT" sz="3200"/>
              <a:t>Un fenomeno che viene da lontano</a:t>
            </a:r>
          </a:p>
        </p:txBody>
      </p:sp>
      <p:sp>
        <p:nvSpPr>
          <p:cNvPr id="40" name="Snip Diagonal Corner Rectangle 20">
            <a:extLst>
              <a:ext uri="{FF2B5EF4-FFF2-40B4-BE49-F238E27FC236}">
                <a16:creationId xmlns:a16="http://schemas.microsoft.com/office/drawing/2014/main" id="{B3B22232-B94E-4FC4-B87D-7C1738BCBD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4000" y="620722"/>
            <a:ext cx="5101637" cy="5266944"/>
          </a:xfrm>
          <a:prstGeom prst="snip2DiagRect">
            <a:avLst>
              <a:gd name="adj1" fmla="val 9954"/>
              <a:gd name="adj2" fmla="val 0"/>
            </a:avLst>
          </a:prstGeom>
          <a:solidFill>
            <a:schemeClr val="tx1"/>
          </a:solidFill>
          <a:ln>
            <a:noFill/>
          </a:ln>
          <a:effectLst>
            <a:innerShdw blurRad="57150" dist="38100" dir="14460000">
              <a:prstClr val="black">
                <a:alpha val="7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Immagine 3">
            <a:extLst>
              <a:ext uri="{FF2B5EF4-FFF2-40B4-BE49-F238E27FC236}">
                <a16:creationId xmlns:a16="http://schemas.microsoft.com/office/drawing/2014/main" id="{2F1FC7E3-5AAF-89E7-A60B-E54E4A82145E}"/>
              </a:ext>
            </a:extLst>
          </p:cNvPr>
          <p:cNvPicPr>
            <a:picLocks noChangeAspect="1"/>
          </p:cNvPicPr>
          <p:nvPr/>
        </p:nvPicPr>
        <p:blipFill>
          <a:blip r:embed="rId2"/>
          <a:srcRect l="3762" r="43823" b="19827"/>
          <a:stretch>
            <a:fillRect/>
          </a:stretch>
        </p:blipFill>
        <p:spPr>
          <a:xfrm>
            <a:off x="797205" y="786109"/>
            <a:ext cx="2356616" cy="2054627"/>
          </a:xfrm>
          <a:custGeom>
            <a:avLst/>
            <a:gdLst/>
            <a:ahLst/>
            <a:cxnLst/>
            <a:rect l="l" t="t" r="r" b="b"/>
            <a:pathLst>
              <a:path w="2338016" h="2562724">
                <a:moveTo>
                  <a:pt x="478762" y="0"/>
                </a:moveTo>
                <a:lnTo>
                  <a:pt x="2338016" y="0"/>
                </a:lnTo>
                <a:lnTo>
                  <a:pt x="2338016" y="2562724"/>
                </a:lnTo>
                <a:lnTo>
                  <a:pt x="0" y="2562724"/>
                </a:lnTo>
                <a:lnTo>
                  <a:pt x="0" y="478762"/>
                </a:lnTo>
                <a:close/>
              </a:path>
            </a:pathLst>
          </a:custGeom>
        </p:spPr>
      </p:pic>
      <p:pic>
        <p:nvPicPr>
          <p:cNvPr id="5" name="Immagine 4">
            <a:extLst>
              <a:ext uri="{FF2B5EF4-FFF2-40B4-BE49-F238E27FC236}">
                <a16:creationId xmlns:a16="http://schemas.microsoft.com/office/drawing/2014/main" id="{ACBA4A1E-0EDC-BAC1-8249-6AF16C802A6E}"/>
              </a:ext>
            </a:extLst>
          </p:cNvPr>
          <p:cNvPicPr>
            <a:picLocks noChangeAspect="1"/>
          </p:cNvPicPr>
          <p:nvPr/>
        </p:nvPicPr>
        <p:blipFill>
          <a:blip r:embed="rId3"/>
          <a:srcRect t="23055" r="5" b="13290"/>
          <a:stretch>
            <a:fillRect/>
          </a:stretch>
        </p:blipFill>
        <p:spPr>
          <a:xfrm>
            <a:off x="3282510" y="786612"/>
            <a:ext cx="2324438" cy="2562231"/>
          </a:xfrm>
          <a:prstGeom prst="rect">
            <a:avLst/>
          </a:prstGeom>
        </p:spPr>
      </p:pic>
      <p:pic>
        <p:nvPicPr>
          <p:cNvPr id="6" name="Immagine 5">
            <a:extLst>
              <a:ext uri="{FF2B5EF4-FFF2-40B4-BE49-F238E27FC236}">
                <a16:creationId xmlns:a16="http://schemas.microsoft.com/office/drawing/2014/main" id="{45F526E7-284D-3602-2690-3DBF24405FD8}"/>
              </a:ext>
            </a:extLst>
          </p:cNvPr>
          <p:cNvPicPr>
            <a:picLocks noChangeAspect="1"/>
          </p:cNvPicPr>
          <p:nvPr/>
        </p:nvPicPr>
        <p:blipFill>
          <a:blip r:embed="rId4"/>
          <a:srcRect r="27790" b="2"/>
          <a:stretch>
            <a:fillRect/>
          </a:stretch>
        </p:blipFill>
        <p:spPr>
          <a:xfrm>
            <a:off x="797779" y="3461657"/>
            <a:ext cx="4809744" cy="2297931"/>
          </a:xfrm>
          <a:custGeom>
            <a:avLst/>
            <a:gdLst/>
            <a:ahLst/>
            <a:cxnLst/>
            <a:rect l="l" t="t" r="r" b="b"/>
            <a:pathLst>
              <a:path w="4809744" h="2246151">
                <a:moveTo>
                  <a:pt x="0" y="0"/>
                </a:moveTo>
                <a:lnTo>
                  <a:pt x="4809744" y="0"/>
                </a:lnTo>
                <a:lnTo>
                  <a:pt x="4809744" y="1767389"/>
                </a:lnTo>
                <a:lnTo>
                  <a:pt x="4330982" y="2246151"/>
                </a:lnTo>
                <a:lnTo>
                  <a:pt x="0" y="2246151"/>
                </a:lnTo>
                <a:close/>
              </a:path>
            </a:pathLst>
          </a:custGeom>
        </p:spPr>
      </p:pic>
      <p:sp>
        <p:nvSpPr>
          <p:cNvPr id="3" name="Segnaposto contenuto 2">
            <a:extLst>
              <a:ext uri="{FF2B5EF4-FFF2-40B4-BE49-F238E27FC236}">
                <a16:creationId xmlns:a16="http://schemas.microsoft.com/office/drawing/2014/main" id="{718CDA4D-D8D0-86C5-F721-D8A26D8C6586}"/>
              </a:ext>
            </a:extLst>
          </p:cNvPr>
          <p:cNvSpPr>
            <a:spLocks noGrp="1"/>
          </p:cNvSpPr>
          <p:nvPr>
            <p:ph idx="1"/>
          </p:nvPr>
        </p:nvSpPr>
        <p:spPr>
          <a:xfrm>
            <a:off x="6095998" y="685800"/>
            <a:ext cx="4819653" cy="3615267"/>
          </a:xfrm>
        </p:spPr>
        <p:txBody>
          <a:bodyPr>
            <a:normAutofit/>
          </a:bodyPr>
          <a:lstStyle/>
          <a:p>
            <a:pPr>
              <a:lnSpc>
                <a:spcPct val="90000"/>
              </a:lnSpc>
            </a:pPr>
            <a:r>
              <a:rPr lang="it-IT" sz="1400"/>
              <a:t>Già a partire dal V secolo a.C., i pellegrini provenienti da tutta la Grecia, dall’Asia Minore, dalle isole dell’Egeo e persino dal Nord Africa affrontavano lunghi viaggi per raggiungere i </a:t>
            </a:r>
            <a:r>
              <a:rPr lang="it-IT" sz="1400" b="1"/>
              <a:t>santuari dedicati ad Asclepio</a:t>
            </a:r>
            <a:r>
              <a:rPr lang="it-IT" sz="1400"/>
              <a:t>, cercando guarigione per malattie fisiche e spirituali.</a:t>
            </a:r>
          </a:p>
          <a:p>
            <a:pPr>
              <a:lnSpc>
                <a:spcPct val="90000"/>
              </a:lnSpc>
            </a:pPr>
            <a:r>
              <a:rPr lang="it-IT" sz="1400"/>
              <a:t>I malati percorrevano centinaia di chilometri per recarsi in questi luoghi considerati sacri e salubri, spesso situati in ambienti naturali favorevoli (vallate, sorgenti termali, mare, boschi).</a:t>
            </a:r>
            <a:br>
              <a:rPr lang="it-IT" sz="1400"/>
            </a:br>
            <a:r>
              <a:rPr lang="it-IT" sz="1400"/>
              <a:t>Lì venivano accolti da </a:t>
            </a:r>
            <a:r>
              <a:rPr lang="it-IT" sz="1400" b="1"/>
              <a:t>sacerdoti-medici</a:t>
            </a:r>
            <a:r>
              <a:rPr lang="it-IT" sz="1400"/>
              <a:t>, sottoposti a pratiche di purificazione, digiuni, abluzioni e infine alla </a:t>
            </a:r>
            <a:r>
              <a:rPr lang="it-IT" sz="1400" i="1"/>
              <a:t>incubatio</a:t>
            </a:r>
            <a:r>
              <a:rPr lang="it-IT" sz="1400"/>
              <a:t>, il sonno rituale nel tempio, durante il quale Asclepio appariva in sogno indicando la cura.</a:t>
            </a:r>
          </a:p>
        </p:txBody>
      </p:sp>
      <p:grpSp>
        <p:nvGrpSpPr>
          <p:cNvPr id="41" name="Group 27">
            <a:extLst>
              <a:ext uri="{FF2B5EF4-FFF2-40B4-BE49-F238E27FC236}">
                <a16:creationId xmlns:a16="http://schemas.microsoft.com/office/drawing/2014/main" id="{4FFC36AD-3DD4-4CBD-B2A6-78674F345AB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206969" y="2963333"/>
            <a:ext cx="2981858" cy="3208867"/>
            <a:chOff x="9206969" y="2963333"/>
            <a:chExt cx="2981858" cy="3208867"/>
          </a:xfrm>
        </p:grpSpPr>
        <p:cxnSp>
          <p:nvCxnSpPr>
            <p:cNvPr id="29" name="Straight Connector 28">
              <a:extLst>
                <a:ext uri="{FF2B5EF4-FFF2-40B4-BE49-F238E27FC236}">
                  <a16:creationId xmlns:a16="http://schemas.microsoft.com/office/drawing/2014/main" id="{473D8520-3355-461D-8EA6-7E640EF5AFDD}"/>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2" name="Straight Connector 29">
              <a:extLst>
                <a:ext uri="{FF2B5EF4-FFF2-40B4-BE49-F238E27FC236}">
                  <a16:creationId xmlns:a16="http://schemas.microsoft.com/office/drawing/2014/main" id="{6EAFEF53-7B76-46E5-BD95-FE1F254A0636}"/>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1" name="Straight Connector 30">
              <a:extLst>
                <a:ext uri="{FF2B5EF4-FFF2-40B4-BE49-F238E27FC236}">
                  <a16:creationId xmlns:a16="http://schemas.microsoft.com/office/drawing/2014/main" id="{128B7F70-DD92-4964-B9C1-99E47CBEE50C}"/>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3" name="Straight Connector 31">
              <a:extLst>
                <a:ext uri="{FF2B5EF4-FFF2-40B4-BE49-F238E27FC236}">
                  <a16:creationId xmlns:a16="http://schemas.microsoft.com/office/drawing/2014/main" id="{90FF380B-8F2F-497A-B24A-06B033EAA691}"/>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3" name="Straight Connector 32">
              <a:extLst>
                <a:ext uri="{FF2B5EF4-FFF2-40B4-BE49-F238E27FC236}">
                  <a16:creationId xmlns:a16="http://schemas.microsoft.com/office/drawing/2014/main" id="{5444AF83-DBC4-4A00-881E-4C8483E294DE}"/>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35809314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a:extLst>
              <a:ext uri="{FF2B5EF4-FFF2-40B4-BE49-F238E27FC236}">
                <a16:creationId xmlns:a16="http://schemas.microsoft.com/office/drawing/2014/main" id="{8965A8CB-084C-21FD-404F-0F1EAC8181C8}"/>
              </a:ext>
            </a:extLst>
          </p:cNvPr>
          <p:cNvPicPr>
            <a:picLocks noGrp="1" noChangeAspect="1"/>
          </p:cNvPicPr>
          <p:nvPr>
            <p:ph idx="1"/>
          </p:nvPr>
        </p:nvPicPr>
        <p:blipFill>
          <a:blip r:embed="rId2"/>
          <a:stretch>
            <a:fillRect/>
          </a:stretch>
        </p:blipFill>
        <p:spPr>
          <a:xfrm>
            <a:off x="0" y="0"/>
            <a:ext cx="5422107" cy="3614738"/>
          </a:xfrm>
          <a:prstGeom prst="rect">
            <a:avLst/>
          </a:prstGeom>
        </p:spPr>
      </p:pic>
      <p:pic>
        <p:nvPicPr>
          <p:cNvPr id="5" name="Immagine 4">
            <a:extLst>
              <a:ext uri="{FF2B5EF4-FFF2-40B4-BE49-F238E27FC236}">
                <a16:creationId xmlns:a16="http://schemas.microsoft.com/office/drawing/2014/main" id="{B06D5838-B119-19AD-9C65-4881C30B999D}"/>
              </a:ext>
            </a:extLst>
          </p:cNvPr>
          <p:cNvPicPr>
            <a:picLocks noChangeAspect="1"/>
          </p:cNvPicPr>
          <p:nvPr/>
        </p:nvPicPr>
        <p:blipFill>
          <a:blip r:embed="rId3"/>
          <a:stretch>
            <a:fillRect/>
          </a:stretch>
        </p:blipFill>
        <p:spPr>
          <a:xfrm>
            <a:off x="1669856" y="3083175"/>
            <a:ext cx="2406701" cy="3614738"/>
          </a:xfrm>
          <a:prstGeom prst="rect">
            <a:avLst/>
          </a:prstGeom>
        </p:spPr>
      </p:pic>
      <p:sp>
        <p:nvSpPr>
          <p:cNvPr id="7" name="CasellaDiTesto 6">
            <a:extLst>
              <a:ext uri="{FF2B5EF4-FFF2-40B4-BE49-F238E27FC236}">
                <a16:creationId xmlns:a16="http://schemas.microsoft.com/office/drawing/2014/main" id="{7106E6AF-332D-4DF3-BDCF-BE4D063F1276}"/>
              </a:ext>
            </a:extLst>
          </p:cNvPr>
          <p:cNvSpPr txBox="1"/>
          <p:nvPr/>
        </p:nvSpPr>
        <p:spPr>
          <a:xfrm>
            <a:off x="5665519" y="514707"/>
            <a:ext cx="6108192" cy="2585323"/>
          </a:xfrm>
          <a:prstGeom prst="rect">
            <a:avLst/>
          </a:prstGeom>
          <a:noFill/>
        </p:spPr>
        <p:txBody>
          <a:bodyPr wrap="square">
            <a:spAutoFit/>
          </a:bodyPr>
          <a:lstStyle/>
          <a:p>
            <a:pPr algn="just"/>
            <a:r>
              <a:rPr lang="it-IT" dirty="0"/>
              <a:t>Nei santuari di Epidauro, Cos, Pergamo e altri centri di culto, sono state rinvenute iscrizioni incise su lastre di marmo che raccontano le guarigioni miracolose avvenute grazie all’intervento del dio. Queste iscrizioni elencano il nome del malato, la sua provenienza (spesso lontana), la patologia e la modalità della guarigione, fornendo una vera e propria “statistica” dei visitatori.</a:t>
            </a:r>
          </a:p>
          <a:p>
            <a:pPr algn="just"/>
            <a:endParaRPr lang="it-IT" dirty="0"/>
          </a:p>
        </p:txBody>
      </p:sp>
      <p:sp>
        <p:nvSpPr>
          <p:cNvPr id="10" name="CasellaDiTesto 9">
            <a:extLst>
              <a:ext uri="{FF2B5EF4-FFF2-40B4-BE49-F238E27FC236}">
                <a16:creationId xmlns:a16="http://schemas.microsoft.com/office/drawing/2014/main" id="{F21056EE-D836-99C1-4015-D7B9594B1387}"/>
              </a:ext>
            </a:extLst>
          </p:cNvPr>
          <p:cNvSpPr txBox="1"/>
          <p:nvPr/>
        </p:nvSpPr>
        <p:spPr>
          <a:xfrm>
            <a:off x="5664741" y="3614738"/>
            <a:ext cx="6108970" cy="2308324"/>
          </a:xfrm>
          <a:prstGeom prst="rect">
            <a:avLst/>
          </a:prstGeom>
          <a:noFill/>
        </p:spPr>
        <p:txBody>
          <a:bodyPr wrap="square">
            <a:spAutoFit/>
          </a:bodyPr>
          <a:lstStyle/>
          <a:p>
            <a:pPr algn="just"/>
            <a:r>
              <a:rPr lang="it-IT" dirty="0"/>
              <a:t>Viene illustrato chi si rivolgeva al Dio, in che stato (malattia, cecità, infertilità…), quando (durante/incubazione), e come avveniva la guarigione (visione, serpente, cane, sogno).</a:t>
            </a:r>
          </a:p>
          <a:p>
            <a:pPr algn="just"/>
            <a:r>
              <a:rPr lang="it-IT" dirty="0"/>
              <a:t>questi documenti fungevano anche da testimonianze “pubbliche”, esposte per incoraggiare la fiducia nei nuovi pellegrini che arrivavano da tutta la Grecia e Asia Minore.</a:t>
            </a:r>
          </a:p>
        </p:txBody>
      </p:sp>
    </p:spTree>
    <p:extLst>
      <p:ext uri="{BB962C8B-B14F-4D97-AF65-F5344CB8AC3E}">
        <p14:creationId xmlns:p14="http://schemas.microsoft.com/office/powerpoint/2010/main" val="34427144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F85483F-6B08-A97E-F8F5-E7354B84D234}"/>
              </a:ext>
            </a:extLst>
          </p:cNvPr>
          <p:cNvSpPr>
            <a:spLocks noGrp="1"/>
          </p:cNvSpPr>
          <p:nvPr>
            <p:ph type="title"/>
          </p:nvPr>
        </p:nvSpPr>
        <p:spPr/>
        <p:txBody>
          <a:bodyPr/>
          <a:lstStyle/>
          <a:p>
            <a:r>
              <a:rPr lang="it-IT" dirty="0"/>
              <a:t>Età moderna: dalle cure termali al Grand Tour</a:t>
            </a:r>
          </a:p>
        </p:txBody>
      </p:sp>
      <p:sp>
        <p:nvSpPr>
          <p:cNvPr id="3" name="Segnaposto contenuto 2">
            <a:extLst>
              <a:ext uri="{FF2B5EF4-FFF2-40B4-BE49-F238E27FC236}">
                <a16:creationId xmlns:a16="http://schemas.microsoft.com/office/drawing/2014/main" id="{23F83EED-991F-E76E-8731-8CD8CAE3685E}"/>
              </a:ext>
            </a:extLst>
          </p:cNvPr>
          <p:cNvSpPr>
            <a:spLocks noGrp="1"/>
          </p:cNvSpPr>
          <p:nvPr>
            <p:ph idx="1"/>
          </p:nvPr>
        </p:nvSpPr>
        <p:spPr/>
        <p:txBody>
          <a:bodyPr/>
          <a:lstStyle/>
          <a:p>
            <a:r>
              <a:rPr lang="it-IT" dirty="0"/>
              <a:t>XVII–XIX secolo: nobiltà e borghesia europea viaggiano per curarsi in località rinomate (Bath, Baden-Baden, Vichy, Montecatini).</a:t>
            </a:r>
          </a:p>
          <a:p>
            <a:r>
              <a:rPr lang="it-IT" dirty="0"/>
              <a:t>Le terme come luoghi mondani e scientifici: nascono le prime analisi chimiche delle acque, i “medici idrologi”, e si diffonde l’idea di una “terapia climatica”.</a:t>
            </a:r>
          </a:p>
          <a:p>
            <a:r>
              <a:rPr lang="it-IT" dirty="0"/>
              <a:t>Strutture e infrastrutture dedicate: alberghi, case di cura, ferrovie che collegano le città ai centri di cura</a:t>
            </a:r>
          </a:p>
        </p:txBody>
      </p:sp>
      <p:pic>
        <p:nvPicPr>
          <p:cNvPr id="5" name="Immagine 4">
            <a:extLst>
              <a:ext uri="{FF2B5EF4-FFF2-40B4-BE49-F238E27FC236}">
                <a16:creationId xmlns:a16="http://schemas.microsoft.com/office/drawing/2014/main" id="{77291EB3-0EE7-E14B-896E-20BB66957A01}"/>
              </a:ext>
            </a:extLst>
          </p:cNvPr>
          <p:cNvPicPr>
            <a:picLocks noChangeAspect="1"/>
          </p:cNvPicPr>
          <p:nvPr/>
        </p:nvPicPr>
        <p:blipFill>
          <a:blip r:embed="rId2"/>
          <a:stretch>
            <a:fillRect/>
          </a:stretch>
        </p:blipFill>
        <p:spPr>
          <a:xfrm>
            <a:off x="4462272" y="547246"/>
            <a:ext cx="12192000" cy="4885683"/>
          </a:xfrm>
          <a:prstGeom prst="rect">
            <a:avLst/>
          </a:prstGeom>
        </p:spPr>
      </p:pic>
    </p:spTree>
    <p:extLst>
      <p:ext uri="{BB962C8B-B14F-4D97-AF65-F5344CB8AC3E}">
        <p14:creationId xmlns:p14="http://schemas.microsoft.com/office/powerpoint/2010/main" val="1781677124"/>
      </p:ext>
    </p:extLst>
  </p:cSld>
  <p:clrMapOvr>
    <a:masterClrMapping/>
  </p:clrMapOvr>
</p:sld>
</file>

<file path=ppt/theme/theme1.xml><?xml version="1.0" encoding="utf-8"?>
<a:theme xmlns:a="http://schemas.openxmlformats.org/drawingml/2006/main" name="Sezione">
  <a:themeElements>
    <a:clrScheme name="Sezione">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ezione">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ezion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TM02900771[[fn=Sezione]]</Template>
  <TotalTime>8059</TotalTime>
  <Words>7109</Words>
  <Application>Microsoft Office PowerPoint</Application>
  <PresentationFormat>Widescreen</PresentationFormat>
  <Paragraphs>493</Paragraphs>
  <Slides>67</Slides>
  <Notes>50</Notes>
  <HiddenSlides>0</HiddenSlides>
  <MMClips>0</MMClips>
  <ScaleCrop>false</ScaleCrop>
  <HeadingPairs>
    <vt:vector size="6" baseType="variant">
      <vt:variant>
        <vt:lpstr>Caratteri utilizzati</vt:lpstr>
      </vt:variant>
      <vt:variant>
        <vt:i4>9</vt:i4>
      </vt:variant>
      <vt:variant>
        <vt:lpstr>Tema</vt:lpstr>
      </vt:variant>
      <vt:variant>
        <vt:i4>1</vt:i4>
      </vt:variant>
      <vt:variant>
        <vt:lpstr>Titoli diapositive</vt:lpstr>
      </vt:variant>
      <vt:variant>
        <vt:i4>67</vt:i4>
      </vt:variant>
    </vt:vector>
  </HeadingPairs>
  <TitlesOfParts>
    <vt:vector size="77" baseType="lpstr">
      <vt:lpstr>Aptos</vt:lpstr>
      <vt:lpstr>Arial</vt:lpstr>
      <vt:lpstr>Bernard MT Condensed</vt:lpstr>
      <vt:lpstr>Century Gothic</vt:lpstr>
      <vt:lpstr>Franklin Gothic Book</vt:lpstr>
      <vt:lpstr>Helvetica</vt:lpstr>
      <vt:lpstr>Times New Roman</vt:lpstr>
      <vt:lpstr>Wingdings</vt:lpstr>
      <vt:lpstr>Wingdings 3</vt:lpstr>
      <vt:lpstr>Sezione</vt:lpstr>
      <vt:lpstr>Il fenomeno del turismo sanitario: idee e strategie per contrastarlo, Cosa succede nella medicina specialistica?</vt:lpstr>
      <vt:lpstr>Presentazione standard di PowerPoint</vt:lpstr>
      <vt:lpstr>Presentazione standard di PowerPoint</vt:lpstr>
      <vt:lpstr>Che possiamo fare?</vt:lpstr>
      <vt:lpstr>Globalizzazione sanitaria</vt:lpstr>
      <vt:lpstr>Presentazione standard di PowerPoint</vt:lpstr>
      <vt:lpstr>Un fenomeno che viene da lontano</vt:lpstr>
      <vt:lpstr>Presentazione standard di PowerPoint</vt:lpstr>
      <vt:lpstr>Età moderna: dalle cure termali al Grand Tour</vt:lpstr>
      <vt:lpstr>Età contemporanea: medicina, mobilità e globalizzazione</vt:lpstr>
      <vt:lpstr>Le origini del turismo sanitario moderno (anni ’70–’80)</vt:lpstr>
      <vt:lpstr>L’espansione globale (anni ’90–2000)</vt:lpstr>
      <vt:lpstr>La maturità del settore (2010–oggi)</vt:lpstr>
      <vt:lpstr>Presentazione standard di PowerPoint</vt:lpstr>
      <vt:lpstr>Turismo terapeutico e turismo estetico: due realtà diverse</vt:lpstr>
      <vt:lpstr>Presentazione standard di PowerPoint</vt:lpstr>
      <vt:lpstr>Presentazione standard di PowerPoint</vt:lpstr>
      <vt:lpstr>https://health.ec.europa.eu/latest-updates/data-cross-border-patient-healthcare-following-directive-201124eu-reference-year-2023-2025-05-15_en</vt:lpstr>
      <vt:lpstr>Scenario europeo</vt:lpstr>
      <vt:lpstr>Scenario italiano</vt:lpstr>
      <vt:lpstr>DESTINAZIONI</vt:lpstr>
      <vt:lpstr>PROCEDURE CHIRURGICHE</vt:lpstr>
      <vt:lpstr>Le cause principali del fenomeno</vt:lpstr>
      <vt:lpstr>Le cause principali del fenomeno</vt:lpstr>
      <vt:lpstr>Le cause principali del fenomeno</vt:lpstr>
      <vt:lpstr>Le cause principali del fenomeno</vt:lpstr>
      <vt:lpstr>Le cause principali del fenomeno</vt:lpstr>
      <vt:lpstr>Criticità e rischi del turismo sanitario</vt:lpstr>
      <vt:lpstr>Criticità e rischi del turismo sanitario</vt:lpstr>
      <vt:lpstr>PROBLEMATICHE/RISCHI ASSOCIATI PER IL PAZIENTE</vt:lpstr>
      <vt:lpstr>COMPLICANZE</vt:lpstr>
      <vt:lpstr>GESTIONE/TRATTAMENTO, DIFFICOLTA’ ASSOCIATE </vt:lpstr>
      <vt:lpstr>AESTHETIC SURGERY TOURISM: AN OPPORTUNITY OR A DANGER?  </vt:lpstr>
      <vt:lpstr>OSPEDALE SANTA MARIA DELLA MISERICORDIA  UDINE - ANNO 2024</vt:lpstr>
      <vt:lpstr>CASO CLINICO</vt:lpstr>
      <vt:lpstr>Presentazione standard di PowerPoint</vt:lpstr>
      <vt:lpstr>Presentazione standard di PowerPoint</vt:lpstr>
      <vt:lpstr>DEGENZA</vt:lpstr>
      <vt:lpstr>10 APRILE – 10° GIORNATA DI DEGENZA</vt:lpstr>
      <vt:lpstr>Presentazione standard di PowerPoint</vt:lpstr>
      <vt:lpstr>18 APRILE – 18° GIORNATA DI DEGENZA</vt:lpstr>
      <vt:lpstr>DECORSO POST OPERATORIO</vt:lpstr>
      <vt:lpstr>CONTROLLO A 3 MESI</vt:lpstr>
      <vt:lpstr>Presentazione standard di PowerPoint</vt:lpstr>
      <vt:lpstr>Presentazione standard di PowerPoint</vt:lpstr>
      <vt:lpstr>Criticità e rischi del turismo sanitario</vt:lpstr>
      <vt:lpstr>Criticità e rischi del turismo sanitario</vt:lpstr>
      <vt:lpstr>Criticità e rischi del turismo sanitario</vt:lpstr>
      <vt:lpstr>la medicina specialistica tra eccellenza e fragilità</vt:lpstr>
      <vt:lpstr>la medicina specialistica tra eccellenza e fragilità</vt:lpstr>
      <vt:lpstr>Leve di riscatto e strategie di contrasto</vt:lpstr>
      <vt:lpstr>Leve di riscatto e strategie di contrasto</vt:lpstr>
      <vt:lpstr>Leve di riscatto e strategie di contrasto</vt:lpstr>
      <vt:lpstr>Leve di riscatto e strategie di contrasto</vt:lpstr>
      <vt:lpstr>Leve di riscatto e strategie di contrasto</vt:lpstr>
      <vt:lpstr>Leve di riscatto e strategie di contrasto</vt:lpstr>
      <vt:lpstr>Presentazione standard di PowerPoint</vt:lpstr>
      <vt:lpstr>Presentazione standard di PowerPoint</vt:lpstr>
      <vt:lpstr>Leve di riscatto e strategie di contrasto</vt:lpstr>
      <vt:lpstr>Idee e strategie</vt:lpstr>
      <vt:lpstr>Gli assi strategici</vt:lpstr>
      <vt:lpstr>Gli assi strategici</vt:lpstr>
      <vt:lpstr>Gli assi strategici</vt:lpstr>
      <vt:lpstr>Gli assi strategici</vt:lpstr>
      <vt:lpstr>Presentazione standard di PowerPoint</vt:lpstr>
      <vt:lpstr>Presentazione standard di PowerPoint</vt:lpstr>
      <vt:lpstr>Presentazione standard di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Dott. Emanuele Rampino Cordaro (Coram)</dc:creator>
  <cp:lastModifiedBy>Simonetta Buttazzoni - OMCEO Udine</cp:lastModifiedBy>
  <cp:revision>25</cp:revision>
  <dcterms:created xsi:type="dcterms:W3CDTF">2025-10-31T17:06:44Z</dcterms:created>
  <dcterms:modified xsi:type="dcterms:W3CDTF">2025-11-11T10:59:35Z</dcterms:modified>
</cp:coreProperties>
</file>